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5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99" r:id="rId14"/>
    <p:sldId id="300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</p:sldIdLst>
  <p:sldSz cx="9144000" cy="5143500" type="screen16x9"/>
  <p:notesSz cx="7315200" cy="96012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entury Gothic" panose="020B0502020202020204" pitchFamily="34" charset="0"/>
      <p:regular r:id="rId52"/>
      <p:bold r:id="rId53"/>
      <p:italic r:id="rId54"/>
      <p:boldItalic r:id="rId55"/>
    </p:embeddedFont>
    <p:embeddedFont>
      <p:font typeface="Roboto" panose="02000000000000000000" pitchFamily="2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700">
          <p15:clr>
            <a:srgbClr val="A4A3A4"/>
          </p15:clr>
        </p15:guide>
        <p15:guide id="3" orient="horz" pos="454">
          <p15:clr>
            <a:srgbClr val="A4A3A4"/>
          </p15:clr>
        </p15:guide>
        <p15:guide id="4" pos="2880">
          <p15:clr>
            <a:srgbClr val="A4A3A4"/>
          </p15:clr>
        </p15:guide>
        <p15:guide id="5" pos="346">
          <p15:clr>
            <a:srgbClr val="A4A3A4"/>
          </p15:clr>
        </p15:guide>
        <p15:guide id="6" pos="576">
          <p15:clr>
            <a:srgbClr val="A4A3A4"/>
          </p15:clr>
        </p15:guide>
        <p15:guide id="7" pos="5587">
          <p15:clr>
            <a:srgbClr val="A4A3A4"/>
          </p15:clr>
        </p15:guide>
        <p15:guide id="8" pos="161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yotishman Pathak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E94961F-214B-406F-A93C-3C7D6832C052}">
  <a:tblStyle styleId="{DE94961F-214B-406F-A93C-3C7D6832C052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6E7E7"/>
          </a:solidFill>
        </a:fill>
      </a:tcStyle>
    </a:wholeTbl>
    <a:band1H>
      <a:tcTxStyle/>
      <a:tcStyle>
        <a:tcBdr/>
        <a:fill>
          <a:solidFill>
            <a:srgbClr val="ECCCCD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CCCCD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5FF851C-916C-43A4-BBB0-AA97B563E921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6EF"/>
          </a:solidFill>
        </a:fill>
      </a:tcStyle>
    </a:wholeTbl>
    <a:band1H>
      <a:tcTxStyle/>
      <a:tcStyle>
        <a:tcBdr/>
        <a:fill>
          <a:solidFill>
            <a:srgbClr val="CDCADD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CADD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5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5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3ABA268-B5B6-4D89-9703-8AAADC65E5C6}" styleName="Table_2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FCF1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CF1E6"/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9"/>
    <p:restoredTop sz="94643"/>
  </p:normalViewPr>
  <p:slideViewPr>
    <p:cSldViewPr snapToGrid="0">
      <p:cViewPr varScale="1">
        <p:scale>
          <a:sx n="120" d="100"/>
          <a:sy n="120" d="100"/>
        </p:scale>
        <p:origin x="184" y="816"/>
      </p:cViewPr>
      <p:guideLst>
        <p:guide orient="horz" pos="1620"/>
        <p:guide orient="horz" pos="700"/>
        <p:guide orient="horz" pos="454"/>
        <p:guide pos="2880"/>
        <p:guide pos="346"/>
        <p:guide pos="576"/>
        <p:guide pos="5587"/>
        <p:guide pos="161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44963" y="0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21775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7b9a3413e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7b9a3413e_0_27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1: </a:t>
            </a:r>
            <a:r>
              <a:rPr lang="en-US" sz="1200" dirty="0" err="1">
                <a:solidFill>
                  <a:schemeClr val="dk1"/>
                </a:solidFill>
              </a:rPr>
              <a:t>Melis</a:t>
            </a:r>
            <a:r>
              <a:rPr lang="en-US" sz="1200" dirty="0">
                <a:solidFill>
                  <a:schemeClr val="dk1"/>
                </a:solidFill>
              </a:rPr>
              <a:t> G, </a:t>
            </a:r>
            <a:r>
              <a:rPr lang="en-US" sz="1200" dirty="0" err="1">
                <a:solidFill>
                  <a:schemeClr val="dk1"/>
                </a:solidFill>
              </a:rPr>
              <a:t>Gelormino</a:t>
            </a:r>
            <a:r>
              <a:rPr lang="en-US" sz="1200" dirty="0">
                <a:solidFill>
                  <a:schemeClr val="dk1"/>
                </a:solidFill>
              </a:rPr>
              <a:t> E, </a:t>
            </a:r>
            <a:r>
              <a:rPr lang="en-US" sz="1200" dirty="0" err="1">
                <a:solidFill>
                  <a:schemeClr val="dk1"/>
                </a:solidFill>
              </a:rPr>
              <a:t>Marra</a:t>
            </a:r>
            <a:r>
              <a:rPr lang="en-US" sz="1200" dirty="0">
                <a:solidFill>
                  <a:schemeClr val="dk1"/>
                </a:solidFill>
              </a:rPr>
              <a:t> G, </a:t>
            </a:r>
            <a:r>
              <a:rPr lang="en-US" sz="1200" dirty="0" err="1">
                <a:solidFill>
                  <a:schemeClr val="dk1"/>
                </a:solidFill>
              </a:rPr>
              <a:t>Ferracin</a:t>
            </a:r>
            <a:r>
              <a:rPr lang="en-US" sz="1200" dirty="0">
                <a:solidFill>
                  <a:schemeClr val="dk1"/>
                </a:solidFill>
              </a:rPr>
              <a:t> E, Costa G. The Effects of the Urban Built Environment on Mental Health: A Cohort Study in a Large Northern Italian City. </a:t>
            </a:r>
            <a:r>
              <a:rPr lang="en-US" sz="1200" dirty="0" err="1">
                <a:solidFill>
                  <a:schemeClr val="dk1"/>
                </a:solidFill>
              </a:rPr>
              <a:t>Int</a:t>
            </a:r>
            <a:r>
              <a:rPr lang="en-US" sz="1200" dirty="0">
                <a:solidFill>
                  <a:schemeClr val="dk1"/>
                </a:solidFill>
              </a:rPr>
              <a:t> J Environ Res Public Health. 2015;12(11):14898-915.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2: </a:t>
            </a:r>
            <a:r>
              <a:rPr lang="en-US" sz="1200" dirty="0">
                <a:solidFill>
                  <a:srgbClr val="000000"/>
                </a:solidFill>
              </a:rPr>
              <a:t>Christine PJ, </a:t>
            </a:r>
            <a:r>
              <a:rPr lang="en-US" sz="1200" dirty="0" err="1">
                <a:solidFill>
                  <a:srgbClr val="000000"/>
                </a:solidFill>
              </a:rPr>
              <a:t>Auchincloss</a:t>
            </a:r>
            <a:r>
              <a:rPr lang="en-US" sz="1200" dirty="0">
                <a:solidFill>
                  <a:srgbClr val="000000"/>
                </a:solidFill>
              </a:rPr>
              <a:t> AH, </a:t>
            </a:r>
            <a:r>
              <a:rPr lang="en-US" sz="1200" dirty="0" err="1">
                <a:solidFill>
                  <a:srgbClr val="000000"/>
                </a:solidFill>
              </a:rPr>
              <a:t>Bertoni</a:t>
            </a:r>
            <a:r>
              <a:rPr lang="en-US" sz="1200" dirty="0">
                <a:solidFill>
                  <a:srgbClr val="000000"/>
                </a:solidFill>
              </a:rPr>
              <a:t> AG, </a:t>
            </a:r>
            <a:r>
              <a:rPr lang="en-US" sz="1200" dirty="0" err="1">
                <a:solidFill>
                  <a:srgbClr val="000000"/>
                </a:solidFill>
              </a:rPr>
              <a:t>Carnethon</a:t>
            </a:r>
            <a:r>
              <a:rPr lang="en-US" sz="1200" dirty="0">
                <a:solidFill>
                  <a:srgbClr val="000000"/>
                </a:solidFill>
              </a:rPr>
              <a:t> MR, Sanchez BN, Moore K, et al. Longitudinal Associations Between Neighborhood Physical and Social Environments and Incident Type 2 Diabetes Mellitus: The Multi-Ethnic Study of Atherosclerosis (MESA). JAMA internal medicine. 2015;175(8):1311-20.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0" name="Google Shape;180;g47b9a3413e_0_27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100" cy="479400"/>
          </a:xfrm>
          <a:prstGeom prst="rect">
            <a:avLst/>
          </a:prstGeom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7b9a3413e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7b9a3413e_0_27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1: </a:t>
            </a:r>
            <a:r>
              <a:rPr lang="en-US" sz="1200" dirty="0" err="1">
                <a:solidFill>
                  <a:schemeClr val="dk1"/>
                </a:solidFill>
              </a:rPr>
              <a:t>Melis</a:t>
            </a:r>
            <a:r>
              <a:rPr lang="en-US" sz="1200" dirty="0">
                <a:solidFill>
                  <a:schemeClr val="dk1"/>
                </a:solidFill>
              </a:rPr>
              <a:t> G, </a:t>
            </a:r>
            <a:r>
              <a:rPr lang="en-US" sz="1200" dirty="0" err="1">
                <a:solidFill>
                  <a:schemeClr val="dk1"/>
                </a:solidFill>
              </a:rPr>
              <a:t>Gelormino</a:t>
            </a:r>
            <a:r>
              <a:rPr lang="en-US" sz="1200" dirty="0">
                <a:solidFill>
                  <a:schemeClr val="dk1"/>
                </a:solidFill>
              </a:rPr>
              <a:t> E, </a:t>
            </a:r>
            <a:r>
              <a:rPr lang="en-US" sz="1200" dirty="0" err="1">
                <a:solidFill>
                  <a:schemeClr val="dk1"/>
                </a:solidFill>
              </a:rPr>
              <a:t>Marra</a:t>
            </a:r>
            <a:r>
              <a:rPr lang="en-US" sz="1200" dirty="0">
                <a:solidFill>
                  <a:schemeClr val="dk1"/>
                </a:solidFill>
              </a:rPr>
              <a:t> G, </a:t>
            </a:r>
            <a:r>
              <a:rPr lang="en-US" sz="1200" dirty="0" err="1">
                <a:solidFill>
                  <a:schemeClr val="dk1"/>
                </a:solidFill>
              </a:rPr>
              <a:t>Ferracin</a:t>
            </a:r>
            <a:r>
              <a:rPr lang="en-US" sz="1200" dirty="0">
                <a:solidFill>
                  <a:schemeClr val="dk1"/>
                </a:solidFill>
              </a:rPr>
              <a:t> E, Costa G. The Effects of the Urban Built Environment on Mental Health: A Cohort Study in a Large Northern Italian City. </a:t>
            </a:r>
            <a:r>
              <a:rPr lang="en-US" sz="1200" dirty="0" err="1">
                <a:solidFill>
                  <a:schemeClr val="dk1"/>
                </a:solidFill>
              </a:rPr>
              <a:t>Int</a:t>
            </a:r>
            <a:r>
              <a:rPr lang="en-US" sz="1200" dirty="0">
                <a:solidFill>
                  <a:schemeClr val="dk1"/>
                </a:solidFill>
              </a:rPr>
              <a:t> J Environ Res Public Health. 2015;12(11):14898-915.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2: </a:t>
            </a:r>
            <a:r>
              <a:rPr lang="en-US" sz="1200" dirty="0">
                <a:solidFill>
                  <a:srgbClr val="000000"/>
                </a:solidFill>
              </a:rPr>
              <a:t>Christine PJ, </a:t>
            </a:r>
            <a:r>
              <a:rPr lang="en-US" sz="1200" dirty="0" err="1">
                <a:solidFill>
                  <a:srgbClr val="000000"/>
                </a:solidFill>
              </a:rPr>
              <a:t>Auchincloss</a:t>
            </a:r>
            <a:r>
              <a:rPr lang="en-US" sz="1200" dirty="0">
                <a:solidFill>
                  <a:srgbClr val="000000"/>
                </a:solidFill>
              </a:rPr>
              <a:t> AH, </a:t>
            </a:r>
            <a:r>
              <a:rPr lang="en-US" sz="1200" dirty="0" err="1">
                <a:solidFill>
                  <a:srgbClr val="000000"/>
                </a:solidFill>
              </a:rPr>
              <a:t>Bertoni</a:t>
            </a:r>
            <a:r>
              <a:rPr lang="en-US" sz="1200" dirty="0">
                <a:solidFill>
                  <a:srgbClr val="000000"/>
                </a:solidFill>
              </a:rPr>
              <a:t> AG, </a:t>
            </a:r>
            <a:r>
              <a:rPr lang="en-US" sz="1200" dirty="0" err="1">
                <a:solidFill>
                  <a:srgbClr val="000000"/>
                </a:solidFill>
              </a:rPr>
              <a:t>Carnethon</a:t>
            </a:r>
            <a:r>
              <a:rPr lang="en-US" sz="1200" dirty="0">
                <a:solidFill>
                  <a:srgbClr val="000000"/>
                </a:solidFill>
              </a:rPr>
              <a:t> MR, Sanchez BN, Moore K, et al. Longitudinal Associations Between Neighborhood Physical and Social Environments and Incident Type 2 Diabetes Mellitus: The Multi-Ethnic Study of Atherosclerosis (MESA). JAMA internal medicine. 2015;175(8):1311-20.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0" name="Google Shape;180;g47b9a3413e_0_27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100" cy="479400"/>
          </a:xfrm>
          <a:prstGeom prst="rect">
            <a:avLst/>
          </a:prstGeom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7805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7b9a3413e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7b9a3413e_0_27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1: </a:t>
            </a:r>
            <a:r>
              <a:rPr lang="en-US" sz="1200" dirty="0" err="1">
                <a:solidFill>
                  <a:schemeClr val="dk1"/>
                </a:solidFill>
              </a:rPr>
              <a:t>Melis</a:t>
            </a:r>
            <a:r>
              <a:rPr lang="en-US" sz="1200" dirty="0">
                <a:solidFill>
                  <a:schemeClr val="dk1"/>
                </a:solidFill>
              </a:rPr>
              <a:t> G, </a:t>
            </a:r>
            <a:r>
              <a:rPr lang="en-US" sz="1200" dirty="0" err="1">
                <a:solidFill>
                  <a:schemeClr val="dk1"/>
                </a:solidFill>
              </a:rPr>
              <a:t>Gelormino</a:t>
            </a:r>
            <a:r>
              <a:rPr lang="en-US" sz="1200" dirty="0">
                <a:solidFill>
                  <a:schemeClr val="dk1"/>
                </a:solidFill>
              </a:rPr>
              <a:t> E, </a:t>
            </a:r>
            <a:r>
              <a:rPr lang="en-US" sz="1200" dirty="0" err="1">
                <a:solidFill>
                  <a:schemeClr val="dk1"/>
                </a:solidFill>
              </a:rPr>
              <a:t>Marra</a:t>
            </a:r>
            <a:r>
              <a:rPr lang="en-US" sz="1200" dirty="0">
                <a:solidFill>
                  <a:schemeClr val="dk1"/>
                </a:solidFill>
              </a:rPr>
              <a:t> G, </a:t>
            </a:r>
            <a:r>
              <a:rPr lang="en-US" sz="1200" dirty="0" err="1">
                <a:solidFill>
                  <a:schemeClr val="dk1"/>
                </a:solidFill>
              </a:rPr>
              <a:t>Ferracin</a:t>
            </a:r>
            <a:r>
              <a:rPr lang="en-US" sz="1200" dirty="0">
                <a:solidFill>
                  <a:schemeClr val="dk1"/>
                </a:solidFill>
              </a:rPr>
              <a:t> E, Costa G. The Effects of the Urban Built Environment on Mental Health: A Cohort Study in a Large Northern Italian City. </a:t>
            </a:r>
            <a:r>
              <a:rPr lang="en-US" sz="1200" dirty="0" err="1">
                <a:solidFill>
                  <a:schemeClr val="dk1"/>
                </a:solidFill>
              </a:rPr>
              <a:t>Int</a:t>
            </a:r>
            <a:r>
              <a:rPr lang="en-US" sz="1200" dirty="0">
                <a:solidFill>
                  <a:schemeClr val="dk1"/>
                </a:solidFill>
              </a:rPr>
              <a:t> J Environ Res Public Health. 2015;12(11):14898-915.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2: </a:t>
            </a:r>
            <a:r>
              <a:rPr lang="en-US" sz="1200" dirty="0">
                <a:solidFill>
                  <a:srgbClr val="000000"/>
                </a:solidFill>
              </a:rPr>
              <a:t>Christine PJ, </a:t>
            </a:r>
            <a:r>
              <a:rPr lang="en-US" sz="1200" dirty="0" err="1">
                <a:solidFill>
                  <a:srgbClr val="000000"/>
                </a:solidFill>
              </a:rPr>
              <a:t>Auchincloss</a:t>
            </a:r>
            <a:r>
              <a:rPr lang="en-US" sz="1200" dirty="0">
                <a:solidFill>
                  <a:srgbClr val="000000"/>
                </a:solidFill>
              </a:rPr>
              <a:t> AH, </a:t>
            </a:r>
            <a:r>
              <a:rPr lang="en-US" sz="1200" dirty="0" err="1">
                <a:solidFill>
                  <a:srgbClr val="000000"/>
                </a:solidFill>
              </a:rPr>
              <a:t>Bertoni</a:t>
            </a:r>
            <a:r>
              <a:rPr lang="en-US" sz="1200" dirty="0">
                <a:solidFill>
                  <a:srgbClr val="000000"/>
                </a:solidFill>
              </a:rPr>
              <a:t> AG, </a:t>
            </a:r>
            <a:r>
              <a:rPr lang="en-US" sz="1200" dirty="0" err="1">
                <a:solidFill>
                  <a:srgbClr val="000000"/>
                </a:solidFill>
              </a:rPr>
              <a:t>Carnethon</a:t>
            </a:r>
            <a:r>
              <a:rPr lang="en-US" sz="1200" dirty="0">
                <a:solidFill>
                  <a:srgbClr val="000000"/>
                </a:solidFill>
              </a:rPr>
              <a:t> MR, Sanchez BN, Moore K, et al. Longitudinal Associations Between Neighborhood Physical and Social Environments and Incident Type 2 Diabetes Mellitus: The Multi-Ethnic Study of Atherosclerosis (MESA). JAMA internal medicine. 2015;175(8):1311-20.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0" name="Google Shape;180;g47b9a3413e_0_27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100" cy="479400"/>
          </a:xfrm>
          <a:prstGeom prst="rect">
            <a:avLst/>
          </a:prstGeom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965557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2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3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1" name="Google Shape;211;p14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/>
              <a:t>Cantor MN, Chandras R, Pulgarin C. Facets: Using open data to measure community social determinants of health. J Am Med Inform Assoc. 2017.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4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5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6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7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8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9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6" name="Google Shape;266;p20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https://www.amia.org/jointsummits2017/posters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0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5" name="Google Shape;275;p21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https://www.amia.org/jointsummits2017/posters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1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0" name="Google Shape;290;p22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https://www.amia.org/jointsummits2017/posters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/>
              <a:t>https://www.census.gov/geo/maps-data/data/geocoder.html 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2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3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4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5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1" name="Google Shape;341;p26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6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7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1" name="Google Shape;361;p28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http://www.nyccdrn.org</a:t>
            </a:r>
            <a:endParaRPr/>
          </a:p>
        </p:txBody>
      </p:sp>
      <p:sp>
        <p:nvSpPr>
          <p:cNvPr id="362" name="Google Shape;362;p28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1" name="Google Shape;371;p29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http://www.nyccdrn.org</a:t>
            </a:r>
            <a:endParaRPr/>
          </a:p>
        </p:txBody>
      </p:sp>
      <p:sp>
        <p:nvSpPr>
          <p:cNvPr id="372" name="Google Shape;372;p29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2" name="Google Shape;382;p30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http://www.nyccdrn.org</a:t>
            </a:r>
            <a:endParaRPr/>
          </a:p>
        </p:txBody>
      </p:sp>
      <p:sp>
        <p:nvSpPr>
          <p:cNvPr id="383" name="Google Shape;383;p30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4" name="Google Shape;394;p31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http://www.nyccdrn.org</a:t>
            </a:r>
            <a:endParaRPr/>
          </a:p>
        </p:txBody>
      </p:sp>
      <p:sp>
        <p:nvSpPr>
          <p:cNvPr id="395" name="Google Shape;395;p31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7" name="Google Shape;407;p32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dataset was limited, so addresses were withheld and instead zip-codes were sent. Not all sites sent census tract information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2012-2014 were chosen because those are the dates in which our SDH data is predominantly represented</a:t>
            </a:r>
            <a:endParaRPr/>
          </a:p>
        </p:txBody>
      </p:sp>
      <p:sp>
        <p:nvSpPr>
          <p:cNvPr id="408" name="Google Shape;408;p32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6" name="Google Shape;416;p33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dataset was limited, so addresses were withheld and instead zip-codes were sent. Not all sites sent census tract information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2012-2014 were chosen because those are the dates in which our SDH data is predominantly represented</a:t>
            </a:r>
            <a:endParaRPr/>
          </a:p>
        </p:txBody>
      </p:sp>
      <p:sp>
        <p:nvSpPr>
          <p:cNvPr id="417" name="Google Shape;417;p33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6" name="Google Shape;426;p34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dataset was limited, so addresses were withheld and instead zip-codes were sent. Not all sites sent census tract information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2012-2014 were chosen because those are the dates in which our SDH data is predominantly represented</a:t>
            </a:r>
            <a:endParaRPr/>
          </a:p>
        </p:txBody>
      </p:sp>
      <p:sp>
        <p:nvSpPr>
          <p:cNvPr id="427" name="Google Shape;427;p34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7" name="Google Shape;437;p35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dataset was limited, so addresses were withheld and instead zip-codes were sent. Not all sites sent census tract information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2012-2014 were chosen because those are the dates in which our SDH data is predominantly represented</a:t>
            </a:r>
            <a:endParaRPr/>
          </a:p>
        </p:txBody>
      </p:sp>
      <p:sp>
        <p:nvSpPr>
          <p:cNvPr id="438" name="Google Shape;438;p35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0" name="Google Shape;450;p36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https://www.ccwdata.org/web/guest/condition-categories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6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2" name="Google Shape;462;p37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Maroko AR, Maantay JA, Sohler NL, Grady KL, Arno PS. The complexities of measuring access to parks and physical activity sites in New York City: a quantitative and qualitative approach. International journal of health geographics. 2009;8:34.</a:t>
            </a: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7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8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9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0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Bilal U, Hill-Briggs F, Sanchez-Perruca L, Del Cura-Gonzalez I, Franco M. Association of neighbourhood socioeconomic status and diabetes burden using electronic health records in Madrid (Spain): the HeartHealthyHoods study. BMJ open. 2018;8(9):e021143.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1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7b4a2df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7b4a2df72_0_0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800" cy="4319700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47b4a2df72_0_0:notes"/>
          <p:cNvSpPr txBox="1">
            <a:spLocks noGrp="1"/>
          </p:cNvSpPr>
          <p:nvPr>
            <p:ph type="sldNum" idx="12"/>
          </p:nvPr>
        </p:nvSpPr>
        <p:spPr>
          <a:xfrm>
            <a:off x="4144963" y="9121775"/>
            <a:ext cx="3170100" cy="479400"/>
          </a:xfrm>
          <a:prstGeom prst="rect">
            <a:avLst/>
          </a:prstGeom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>
            <a:spLocks noGrp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prstGeom prst="rect">
            <a:avLst/>
          </a:prstGeom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ver">
  <p:cSld name="Cover">
    <p:bg>
      <p:bgPr>
        <a:solidFill>
          <a:srgbClr val="D8D8D8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" descr="presenter version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552920" y="2382518"/>
            <a:ext cx="3955994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lvl="3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body" idx="2"/>
          </p:nvPr>
        </p:nvSpPr>
        <p:spPr>
          <a:xfrm>
            <a:off x="553589" y="1025725"/>
            <a:ext cx="5929707" cy="1112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8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1600" b="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pic>
        <p:nvPicPr>
          <p:cNvPr id="21" name="Google Shape;21;p2" descr="amia-logo_colo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054" y="343244"/>
            <a:ext cx="1948704" cy="4942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47730" y="389211"/>
            <a:ext cx="6783946" cy="3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547077" y="939255"/>
            <a:ext cx="8056358" cy="3570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298450" algn="l">
              <a:spcBef>
                <a:spcPts val="600"/>
              </a:spcBef>
              <a:spcAft>
                <a:spcPts val="0"/>
              </a:spcAft>
              <a:buSzPts val="1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2921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/>
          </a:p>
        </p:txBody>
      </p:sp>
      <p:sp>
        <p:nvSpPr>
          <p:cNvPr id="26" name="Google Shape;26;p3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">
  <p:cSld name="Closing">
    <p:bg>
      <p:bgPr>
        <a:solidFill>
          <a:srgbClr val="D8D8D8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presenter version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2787650" y="1259360"/>
            <a:ext cx="3566642" cy="1112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40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pic>
        <p:nvPicPr>
          <p:cNvPr id="30" name="Google Shape;30;p4" descr="amia-logo_colo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75838" y="384420"/>
            <a:ext cx="1132702" cy="287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547077" y="389210"/>
            <a:ext cx="6784599" cy="3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546143" y="382695"/>
            <a:ext cx="6785533" cy="3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547079" y="945768"/>
            <a:ext cx="3924339" cy="3564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298450" algn="l">
              <a:spcBef>
                <a:spcPts val="600"/>
              </a:spcBef>
              <a:spcAft>
                <a:spcPts val="0"/>
              </a:spcAft>
              <a:buSzPts val="1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2921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4643591" y="945768"/>
            <a:ext cx="3924339" cy="3564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175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04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298450" algn="l">
              <a:spcBef>
                <a:spcPts val="600"/>
              </a:spcBef>
              <a:spcAft>
                <a:spcPts val="0"/>
              </a:spcAft>
              <a:buSzPts val="11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2921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" name="Google Shape;43;p7"/>
          <p:cNvSpPr/>
          <p:nvPr/>
        </p:nvSpPr>
        <p:spPr>
          <a:xfrm>
            <a:off x="5260718" y="0"/>
            <a:ext cx="3883282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4" name="Google Shape;44;p7" descr="speaker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2259542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547081" y="2751431"/>
            <a:ext cx="423447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546139" y="4870450"/>
            <a:ext cx="4235411" cy="103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546100" y="3063876"/>
            <a:ext cx="4237011" cy="370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2"/>
          </p:nvPr>
        </p:nvSpPr>
        <p:spPr>
          <a:xfrm>
            <a:off x="546100" y="3437182"/>
            <a:ext cx="4237011" cy="304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2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3"/>
          </p:nvPr>
        </p:nvSpPr>
        <p:spPr>
          <a:xfrm>
            <a:off x="546100" y="4026672"/>
            <a:ext cx="4237011" cy="311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 sz="1200" b="1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pic>
        <p:nvPicPr>
          <p:cNvPr id="51" name="Google Shape;51;p7" descr="amia-logo_colo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14872" y="1848414"/>
            <a:ext cx="1727044" cy="438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 descr="fb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4880" y="2572358"/>
            <a:ext cx="90084" cy="173533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/>
          <p:nvPr/>
        </p:nvSpPr>
        <p:spPr>
          <a:xfrm>
            <a:off x="5888741" y="2516174"/>
            <a:ext cx="2028761" cy="1369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@AMIAInformatics</a:t>
            </a:r>
            <a:endParaRPr sz="1600" b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@AMIAinformatics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Official Group of AMIA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@AMIAInformatics</a:t>
            </a:r>
            <a:endParaRPr sz="1600" b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" name="Google Shape;54;p7" descr="twitter-xxl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10016" y="2930810"/>
            <a:ext cx="185955" cy="185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7" descr="linkedin-512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624654" y="3292326"/>
            <a:ext cx="150537" cy="150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7" descr="youtube-xxl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624654" y="3691046"/>
            <a:ext cx="190499" cy="1904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7"/>
          <p:cNvSpPr/>
          <p:nvPr/>
        </p:nvSpPr>
        <p:spPr>
          <a:xfrm>
            <a:off x="5888741" y="4026672"/>
            <a:ext cx="165429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#WhyInformatics</a:t>
            </a:r>
            <a:endParaRPr sz="1600" b="1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8"/>
          <p:cNvSpPr/>
          <p:nvPr/>
        </p:nvSpPr>
        <p:spPr>
          <a:xfrm>
            <a:off x="5260718" y="0"/>
            <a:ext cx="3883282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" name="Google Shape;61;p8" descr="speaker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2259542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9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546139" y="4870450"/>
            <a:ext cx="4235411" cy="103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body" idx="1"/>
          </p:nvPr>
        </p:nvSpPr>
        <p:spPr>
          <a:xfrm>
            <a:off x="546100" y="2373497"/>
            <a:ext cx="4237011" cy="221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228600" algn="l">
              <a:spcBef>
                <a:spcPts val="120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rgbClr val="727274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pic>
        <p:nvPicPr>
          <p:cNvPr id="65" name="Google Shape;65;p8" descr="amia-logo_color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14872" y="1848414"/>
            <a:ext cx="1727044" cy="438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8" descr="fb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4880" y="2572358"/>
            <a:ext cx="90084" cy="173533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8"/>
          <p:cNvSpPr/>
          <p:nvPr/>
        </p:nvSpPr>
        <p:spPr>
          <a:xfrm>
            <a:off x="5888741" y="2516174"/>
            <a:ext cx="2028761" cy="1369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@AMIAInformatics</a:t>
            </a:r>
            <a:endParaRPr sz="1600" b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@AMIAinformatics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Official Group of AMIA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@AMIAInformatics</a:t>
            </a:r>
            <a:endParaRPr sz="1600" b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p8" descr="twitter-xxl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10016" y="2930810"/>
            <a:ext cx="185955" cy="185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8" descr="linkedin-512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624654" y="3292326"/>
            <a:ext cx="150537" cy="150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8" descr="youtube-xxl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624654" y="3691046"/>
            <a:ext cx="190499" cy="1904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8"/>
          <p:cNvSpPr/>
          <p:nvPr/>
        </p:nvSpPr>
        <p:spPr>
          <a:xfrm>
            <a:off x="5888741" y="4026672"/>
            <a:ext cx="165429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#WhyInformatics</a:t>
            </a:r>
            <a:endParaRPr sz="1600" b="1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 descr="background.jp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Google Shape;11;p1"/>
          <p:cNvCxnSpPr/>
          <p:nvPr/>
        </p:nvCxnSpPr>
        <p:spPr>
          <a:xfrm>
            <a:off x="553590" y="787019"/>
            <a:ext cx="8034356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547080" y="399556"/>
            <a:ext cx="6777732" cy="320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547078" y="939255"/>
            <a:ext cx="8056359" cy="3570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12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75818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75818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rgbClr val="75818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rgbClr val="75818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rgbClr val="727274"/>
              </a:buClr>
              <a:buSzPts val="1500"/>
              <a:buFont typeface="Arial"/>
              <a:buChar char="»"/>
              <a:defRPr sz="1500" b="1" i="0" u="none" strike="noStrike" cap="none">
                <a:solidFill>
                  <a:srgbClr val="72727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rgbClr val="727274"/>
              </a:buClr>
              <a:buSzPts val="1500"/>
              <a:buFont typeface="Arial"/>
              <a:buChar char="»"/>
              <a:defRPr sz="1500" b="1" i="0" u="none" strike="noStrike" cap="none">
                <a:solidFill>
                  <a:srgbClr val="72727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rgbClr val="727274"/>
              </a:buClr>
              <a:buSzPts val="1500"/>
              <a:buFont typeface="Arial"/>
              <a:buChar char="»"/>
              <a:defRPr sz="1500" b="1" i="0" u="none" strike="noStrike" cap="none">
                <a:solidFill>
                  <a:srgbClr val="72727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rgbClr val="727274"/>
              </a:buClr>
              <a:buSzPts val="1500"/>
              <a:buFont typeface="Arial"/>
              <a:buChar char="»"/>
              <a:defRPr sz="1500" b="1" i="0" u="none" strike="noStrike" cap="none">
                <a:solidFill>
                  <a:srgbClr val="72727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/>
          </a:p>
        </p:txBody>
      </p:sp>
      <p:sp>
        <p:nvSpPr>
          <p:cNvPr id="15" name="Google Shape;15;p1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" name="Google Shape;16;p1" descr="amia-logo_color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475838" y="384420"/>
            <a:ext cx="1132702" cy="28729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mailto:jod2033@med.cornell.edu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 txBox="1">
            <a:spLocks noGrp="1"/>
          </p:cNvSpPr>
          <p:nvPr>
            <p:ph type="subTitle" idx="1"/>
          </p:nvPr>
        </p:nvSpPr>
        <p:spPr>
          <a:xfrm>
            <a:off x="552920" y="2382518"/>
            <a:ext cx="3955994" cy="872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dirty="0"/>
              <a:t>Joseph Deferio, MPH</a:t>
            </a:r>
            <a:endParaRPr dirty="0"/>
          </a:p>
          <a:p>
            <a:pPr marL="0" lvl="1" indent="0" algn="l" rtl="0"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Weill Cornell Medicine</a:t>
            </a:r>
            <a:endParaRPr dirty="0"/>
          </a:p>
          <a:p>
            <a:pPr marL="0" lvl="1" indent="0" algn="l" rtl="0"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Twitter: @</a:t>
            </a:r>
            <a:r>
              <a:rPr lang="en-US" dirty="0" err="1"/>
              <a:t>diaferiaj</a:t>
            </a:r>
            <a:endParaRPr dirty="0"/>
          </a:p>
        </p:txBody>
      </p:sp>
      <p:sp>
        <p:nvSpPr>
          <p:cNvPr id="77" name="Google Shape;77;p9"/>
          <p:cNvSpPr txBox="1">
            <a:spLocks noGrp="1"/>
          </p:cNvSpPr>
          <p:nvPr>
            <p:ph type="body" idx="2"/>
          </p:nvPr>
        </p:nvSpPr>
        <p:spPr>
          <a:xfrm>
            <a:off x="553589" y="1025725"/>
            <a:ext cx="7269611" cy="1112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Methods for Integrating EHRs, Social Determinants of Health, and Built Environment Data for Patient-Centered Research</a:t>
            </a:r>
            <a:endParaRPr/>
          </a:p>
          <a:p>
            <a:pPr marL="0" lvl="1" indent="0" algn="l" rtl="0"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/>
              <a:t>Detection and Learning Using Multiple Data Sources</a:t>
            </a:r>
            <a:endParaRPr/>
          </a:p>
          <a:p>
            <a:pPr marL="0" lvl="1" indent="0" algn="l" rtl="0"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/>
              <a:t>S114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 sz="1000"/>
          </a:p>
        </p:txBody>
      </p:sp>
      <p:sp>
        <p:nvSpPr>
          <p:cNvPr id="154" name="Google Shape;154;p18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155" name="Google Shape;155;p18"/>
          <p:cNvSpPr txBox="1"/>
          <p:nvPr/>
        </p:nvSpPr>
        <p:spPr>
          <a:xfrm>
            <a:off x="196475" y="842025"/>
            <a:ext cx="931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Collectively, this data is often referred to as ‘</a:t>
            </a:r>
            <a:r>
              <a:rPr lang="en-US" sz="1800" b="1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social determinants of health</a:t>
            </a: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’ or </a:t>
            </a:r>
            <a:r>
              <a:rPr lang="en-US" sz="1800" b="1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SDOH</a:t>
            </a:r>
            <a:endParaRPr sz="1800">
              <a:solidFill>
                <a:srgbClr val="75818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1379574" y="1285450"/>
            <a:ext cx="65313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Digital / Online behavior (ie. social media)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Weather, air quality, and environmental factors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Interpersonal interaction (ie. crime reports)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Fitness and activity trackers</a:t>
            </a:r>
            <a:endParaRPr sz="1800">
              <a:solidFill>
                <a:srgbClr val="999999"/>
              </a:solidFill>
            </a:endParaRPr>
          </a:p>
        </p:txBody>
      </p:sp>
      <p:sp>
        <p:nvSpPr>
          <p:cNvPr id="157" name="Google Shape;157;p18"/>
          <p:cNvSpPr txBox="1"/>
          <p:nvPr/>
        </p:nvSpPr>
        <p:spPr>
          <a:xfrm>
            <a:off x="196475" y="2576297"/>
            <a:ext cx="722505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Better yet, they should be referred to as ‘</a:t>
            </a:r>
            <a:r>
              <a:rPr lang="en-US" sz="1800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social influences of health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</p:txBody>
      </p:sp>
      <p:sp>
        <p:nvSpPr>
          <p:cNvPr id="158" name="Google Shape;158;p18"/>
          <p:cNvSpPr txBox="1"/>
          <p:nvPr/>
        </p:nvSpPr>
        <p:spPr>
          <a:xfrm>
            <a:off x="196475" y="3036141"/>
            <a:ext cx="807220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</a:t>
            </a: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all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know that our neighborhoods and communities (physical and/or digital) influence our lives. But…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 sz="1000"/>
          </a:p>
        </p:txBody>
      </p:sp>
      <p:sp>
        <p:nvSpPr>
          <p:cNvPr id="164" name="Google Shape;164;p19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165" name="Google Shape;165;p19"/>
          <p:cNvSpPr txBox="1"/>
          <p:nvPr/>
        </p:nvSpPr>
        <p:spPr>
          <a:xfrm>
            <a:off x="196475" y="842025"/>
            <a:ext cx="931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Collectively, this data is often referred to as ‘</a:t>
            </a:r>
            <a:r>
              <a:rPr lang="en-US" sz="1800" b="1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social determinants of health</a:t>
            </a: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’ or </a:t>
            </a:r>
            <a:r>
              <a:rPr lang="en-US" sz="1800" b="1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SDOH</a:t>
            </a:r>
            <a:endParaRPr sz="1800">
              <a:solidFill>
                <a:srgbClr val="75818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1531974" y="1285450"/>
            <a:ext cx="61596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Digital / Online behavior (ie. social media)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Weather, air quality, and environmental factors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Interpersonal interaction (ie. crime reports)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Fitness and activity trackers</a:t>
            </a:r>
            <a:endParaRPr sz="1800">
              <a:solidFill>
                <a:srgbClr val="758185"/>
              </a:solidFill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196475" y="2576297"/>
            <a:ext cx="722505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Better yet, they should be referred to as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‘</a:t>
            </a:r>
            <a:r>
              <a:rPr lang="en-US" sz="1800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social influences of health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</p:txBody>
      </p:sp>
      <p:sp>
        <p:nvSpPr>
          <p:cNvPr id="168" name="Google Shape;168;p19"/>
          <p:cNvSpPr txBox="1"/>
          <p:nvPr/>
        </p:nvSpPr>
        <p:spPr>
          <a:xfrm>
            <a:off x="196475" y="3036141"/>
            <a:ext cx="807220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We </a:t>
            </a:r>
            <a:r>
              <a:rPr lang="en-US" sz="1800" u="sng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all</a:t>
            </a: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 know that our neighborhoods and communities (physical and/or digital) influence our lives. But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75818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9"/>
          <p:cNvSpPr txBox="1"/>
          <p:nvPr/>
        </p:nvSpPr>
        <p:spPr>
          <a:xfrm>
            <a:off x="875323" y="3839806"/>
            <a:ext cx="463460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do they influence us?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the magnitude of that influence?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0" name="Google Shape;170;p19"/>
          <p:cNvCxnSpPr/>
          <p:nvPr/>
        </p:nvCxnSpPr>
        <p:spPr>
          <a:xfrm rot="10800000" flipH="1">
            <a:off x="6849221" y="3554477"/>
            <a:ext cx="971306" cy="634299"/>
          </a:xfrm>
          <a:prstGeom prst="straightConnector1">
            <a:avLst/>
          </a:prstGeom>
          <a:noFill/>
          <a:ln w="47625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76200" dist="12700" dir="8100000" sy="-23000" kx="800400" algn="br" rotWithShape="0">
              <a:srgbClr val="000000">
                <a:alpha val="80000"/>
              </a:srgbClr>
            </a:outerShdw>
          </a:effectLst>
        </p:spPr>
      </p:cxnSp>
      <p:cxnSp>
        <p:nvCxnSpPr>
          <p:cNvPr id="171" name="Google Shape;171;p19"/>
          <p:cNvCxnSpPr/>
          <p:nvPr/>
        </p:nvCxnSpPr>
        <p:spPr>
          <a:xfrm>
            <a:off x="6873284" y="4200808"/>
            <a:ext cx="818147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72" name="Google Shape;172;p19"/>
          <p:cNvCxnSpPr/>
          <p:nvPr/>
        </p:nvCxnSpPr>
        <p:spPr>
          <a:xfrm rot="10800000">
            <a:off x="6849221" y="3554477"/>
            <a:ext cx="0" cy="634299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73" name="Google Shape;173;p19"/>
          <p:cNvCxnSpPr/>
          <p:nvPr/>
        </p:nvCxnSpPr>
        <p:spPr>
          <a:xfrm flipH="1">
            <a:off x="6500305" y="4188776"/>
            <a:ext cx="348916" cy="360948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74" name="Google Shape;174;p19"/>
          <p:cNvSpPr txBox="1"/>
          <p:nvPr/>
        </p:nvSpPr>
        <p:spPr>
          <a:xfrm>
            <a:off x="7688922" y="4034887"/>
            <a:ext cx="26481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endParaRPr/>
          </a:p>
        </p:txBody>
      </p:sp>
      <p:sp>
        <p:nvSpPr>
          <p:cNvPr id="175" name="Google Shape;175;p19"/>
          <p:cNvSpPr txBox="1"/>
          <p:nvPr/>
        </p:nvSpPr>
        <p:spPr>
          <a:xfrm>
            <a:off x="6717612" y="3273369"/>
            <a:ext cx="25519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</a:t>
            </a:r>
            <a:endParaRPr/>
          </a:p>
        </p:txBody>
      </p:sp>
      <p:sp>
        <p:nvSpPr>
          <p:cNvPr id="176" name="Google Shape;176;p19"/>
          <p:cNvSpPr txBox="1"/>
          <p:nvPr/>
        </p:nvSpPr>
        <p:spPr>
          <a:xfrm>
            <a:off x="6271584" y="4468953"/>
            <a:ext cx="26321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>
            <a:spLocks noGrp="1"/>
          </p:cNvSpPr>
          <p:nvPr>
            <p:ph type="title"/>
          </p:nvPr>
        </p:nvSpPr>
        <p:spPr>
          <a:xfrm>
            <a:off x="547730" y="389211"/>
            <a:ext cx="6783900" cy="333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Motivations</a:t>
            </a:r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body" idx="1"/>
          </p:nvPr>
        </p:nvSpPr>
        <p:spPr>
          <a:xfrm>
            <a:off x="547075" y="939250"/>
            <a:ext cx="8056500" cy="378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Our work was motivated by past work that has investigated the influence of one’s environment on health outcomes: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</p:txBody>
      </p:sp>
      <p:sp>
        <p:nvSpPr>
          <p:cNvPr id="184" name="Google Shape;184;p20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>
            <a:spLocks noGrp="1"/>
          </p:cNvSpPr>
          <p:nvPr>
            <p:ph type="title"/>
          </p:nvPr>
        </p:nvSpPr>
        <p:spPr>
          <a:xfrm>
            <a:off x="547730" y="389211"/>
            <a:ext cx="6783900" cy="333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Motivations</a:t>
            </a:r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body" idx="1"/>
          </p:nvPr>
        </p:nvSpPr>
        <p:spPr>
          <a:xfrm>
            <a:off x="547075" y="939250"/>
            <a:ext cx="8056500" cy="378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Our work was motivated by past work that has investigated the influence of one’s environment on health outcomes: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-US" sz="1600" dirty="0">
                <a:solidFill>
                  <a:srgbClr val="000000"/>
                </a:solidFill>
              </a:rPr>
              <a:t>One study concluded that </a:t>
            </a:r>
            <a:r>
              <a:rPr lang="en-US" sz="1600" dirty="0">
                <a:solidFill>
                  <a:srgbClr val="0070C0"/>
                </a:solidFill>
              </a:rPr>
              <a:t>access to public transportation</a:t>
            </a:r>
            <a:r>
              <a:rPr lang="en-US" sz="1600" dirty="0">
                <a:solidFill>
                  <a:srgbClr val="000000"/>
                </a:solidFill>
              </a:rPr>
              <a:t> and dense urban structure could</a:t>
            </a:r>
            <a:r>
              <a:rPr lang="en-US" sz="1600" dirty="0">
                <a:solidFill>
                  <a:srgbClr val="C00000"/>
                </a:solidFill>
              </a:rPr>
              <a:t> reduce risk of depression</a:t>
            </a:r>
            <a:r>
              <a:rPr lang="en-US" sz="1600" baseline="30000" dirty="0">
                <a:solidFill>
                  <a:schemeClr val="tx1"/>
                </a:solidFill>
              </a:rPr>
              <a:t>1</a:t>
            </a:r>
            <a:endParaRPr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</p:txBody>
      </p:sp>
      <p:sp>
        <p:nvSpPr>
          <p:cNvPr id="184" name="Google Shape;184;p20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 sz="1000"/>
          </a:p>
        </p:txBody>
      </p:sp>
    </p:spTree>
    <p:extLst>
      <p:ext uri="{BB962C8B-B14F-4D97-AF65-F5344CB8AC3E}">
        <p14:creationId xmlns:p14="http://schemas.microsoft.com/office/powerpoint/2010/main" val="1193386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>
            <a:spLocks noGrp="1"/>
          </p:cNvSpPr>
          <p:nvPr>
            <p:ph type="title"/>
          </p:nvPr>
        </p:nvSpPr>
        <p:spPr>
          <a:xfrm>
            <a:off x="547730" y="389211"/>
            <a:ext cx="6783900" cy="333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Motivations</a:t>
            </a:r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body" idx="1"/>
          </p:nvPr>
        </p:nvSpPr>
        <p:spPr>
          <a:xfrm>
            <a:off x="547075" y="939250"/>
            <a:ext cx="8056500" cy="378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Our work was motivated by past work that has investigated the influence of one’s environment on health outcomes: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One study concluded that access to public transportation and dense urban structure could reduce risk of depression</a:t>
            </a:r>
            <a:r>
              <a:rPr lang="en-US" sz="1600" baseline="30000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sz="1600" baseline="30000" dirty="0">
              <a:solidFill>
                <a:schemeClr val="accent2">
                  <a:lumMod val="75000"/>
                </a:schemeClr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 dirty="0"/>
              <a:t>Another study concluded that long-term </a:t>
            </a:r>
            <a:r>
              <a:rPr lang="en-US" sz="1600" dirty="0">
                <a:solidFill>
                  <a:srgbClr val="0070C0"/>
                </a:solidFill>
              </a:rPr>
              <a:t>exposure to environments that support physical activity</a:t>
            </a:r>
            <a:r>
              <a:rPr lang="en-US" sz="1600" dirty="0"/>
              <a:t> and healthy diets is associated with </a:t>
            </a:r>
            <a:r>
              <a:rPr lang="en-US" sz="1600" dirty="0">
                <a:solidFill>
                  <a:srgbClr val="C00000"/>
                </a:solidFill>
              </a:rPr>
              <a:t>lower incidence of type-2 diabetes</a:t>
            </a:r>
            <a:r>
              <a:rPr lang="en-US" sz="1600" baseline="30000" dirty="0">
                <a:solidFill>
                  <a:schemeClr val="tx1"/>
                </a:solidFill>
              </a:rPr>
              <a:t>2</a:t>
            </a:r>
            <a:endParaRPr u="sng" baseline="300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</p:txBody>
      </p:sp>
      <p:sp>
        <p:nvSpPr>
          <p:cNvPr id="184" name="Google Shape;184;p20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 sz="1000"/>
          </a:p>
        </p:txBody>
      </p:sp>
    </p:spTree>
    <p:extLst>
      <p:ext uri="{BB962C8B-B14F-4D97-AF65-F5344CB8AC3E}">
        <p14:creationId xmlns:p14="http://schemas.microsoft.com/office/powerpoint/2010/main" val="3290985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 sz="1000"/>
          </a:p>
        </p:txBody>
      </p:sp>
      <p:sp>
        <p:nvSpPr>
          <p:cNvPr id="190" name="Google Shape;190;p21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191" name="Google Shape;191;p21"/>
          <p:cNvSpPr txBox="1"/>
          <p:nvPr/>
        </p:nvSpPr>
        <p:spPr>
          <a:xfrm>
            <a:off x="398293" y="822773"/>
            <a:ext cx="834741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Now, more than ever, </a:t>
            </a:r>
            <a:r>
              <a:rPr lang="en-US" sz="1600" b="1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 systems</a:t>
            </a:r>
            <a:r>
              <a:rPr lang="en-US" sz="1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can begin to answer some of these questions!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 sz="1000"/>
          </a:p>
        </p:txBody>
      </p:sp>
      <p:sp>
        <p:nvSpPr>
          <p:cNvPr id="197" name="Google Shape;197;p22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198" name="Google Shape;198;p22"/>
          <p:cNvSpPr txBox="1"/>
          <p:nvPr/>
        </p:nvSpPr>
        <p:spPr>
          <a:xfrm>
            <a:off x="398293" y="822773"/>
            <a:ext cx="834741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Now, more than ever, </a:t>
            </a:r>
            <a:r>
              <a:rPr lang="en-US" sz="1600" b="1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 systems</a:t>
            </a:r>
            <a:r>
              <a:rPr lang="en-US" sz="1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can begin to answer some of these questions!</a:t>
            </a:r>
            <a:endParaRPr/>
          </a:p>
        </p:txBody>
      </p:sp>
      <p:pic>
        <p:nvPicPr>
          <p:cNvPr id="199" name="Google Shape;19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7634" y="1281531"/>
            <a:ext cx="3254365" cy="325436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8100000" algn="tr" rotWithShape="0">
              <a:srgbClr val="000000">
                <a:alpha val="40000"/>
              </a:srgbClr>
            </a:outerShdw>
          </a:effectLst>
        </p:spPr>
      </p:pic>
      <p:sp>
        <p:nvSpPr>
          <p:cNvPr id="200" name="Google Shape;200;p22"/>
          <p:cNvSpPr txBox="1"/>
          <p:nvPr/>
        </p:nvSpPr>
        <p:spPr>
          <a:xfrm>
            <a:off x="5028995" y="1400959"/>
            <a:ext cx="3220043" cy="280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 Systems have access to: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Patient health records</a:t>
            </a:r>
            <a:endParaRPr/>
          </a:p>
          <a:p>
            <a:pPr marL="285750"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Publicly available data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Public-private entities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Government-collected</a:t>
            </a:r>
            <a:endParaRPr/>
          </a:p>
          <a:p>
            <a:pPr marL="285750"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Informatics and data science teams</a:t>
            </a:r>
            <a:endParaRPr/>
          </a:p>
          <a:p>
            <a:pPr marL="285750"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 sz="1000"/>
          </a:p>
        </p:txBody>
      </p:sp>
      <p:sp>
        <p:nvSpPr>
          <p:cNvPr id="206" name="Google Shape;206;p23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207" name="Google Shape;207;p23"/>
          <p:cNvSpPr txBox="1"/>
          <p:nvPr/>
        </p:nvSpPr>
        <p:spPr>
          <a:xfrm>
            <a:off x="1401014" y="1232922"/>
            <a:ext cx="6821903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Primary: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address this knowledge gap and </a:t>
            </a:r>
            <a:r>
              <a:rPr lang="en-US" sz="1800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achieve a more comprehensive EHR data integration</a:t>
            </a:r>
            <a:r>
              <a:rPr lang="en-US" sz="1800" dirty="0">
                <a:solidFill>
                  <a:schemeClr val="dk1"/>
                </a:solidFill>
              </a:rPr>
              <a:t> </a:t>
            </a:r>
            <a:r>
              <a:rPr lang="en-US" sz="1800" dirty="0"/>
              <a:t>and linkage</a:t>
            </a:r>
            <a:r>
              <a:rPr lang="en-US" sz="1800" b="1" dirty="0">
                <a:solidFill>
                  <a:srgbClr val="FF0000"/>
                </a:solidFill>
              </a:rPr>
              <a:t> 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that incorporates a broad spectrum of information about </a:t>
            </a:r>
            <a:r>
              <a:rPr lang="en-US" sz="1800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SDOH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 sz="1800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built environment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across NYC </a:t>
            </a:r>
            <a:endParaRPr sz="1800" b="1" dirty="0">
              <a:solidFill>
                <a:srgbClr val="FF000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FF000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Secondary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examine risk/protective </a:t>
            </a: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socio-ecological</a:t>
            </a:r>
            <a:r>
              <a:rPr lang="en-US" sz="18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factors for psychiatric hospitalization in NYC</a:t>
            </a:r>
            <a:endParaRPr dirty="0"/>
          </a:p>
        </p:txBody>
      </p:sp>
      <p:sp>
        <p:nvSpPr>
          <p:cNvPr id="208" name="Google Shape;208;p23"/>
          <p:cNvSpPr txBox="1"/>
          <p:nvPr/>
        </p:nvSpPr>
        <p:spPr>
          <a:xfrm>
            <a:off x="589734" y="273433"/>
            <a:ext cx="174118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 sz="1000"/>
          </a:p>
        </p:txBody>
      </p:sp>
      <p:sp>
        <p:nvSpPr>
          <p:cNvPr id="215" name="Google Shape;215;p24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pic>
        <p:nvPicPr>
          <p:cNvPr id="216" name="Google Shape;21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17361" y="952593"/>
            <a:ext cx="6460958" cy="323831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 sz="1000"/>
          </a:p>
        </p:txBody>
      </p:sp>
      <p:sp>
        <p:nvSpPr>
          <p:cNvPr id="222" name="Google Shape;222;p25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pic>
        <p:nvPicPr>
          <p:cNvPr id="223" name="Google Shape;223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75339" y="870341"/>
            <a:ext cx="2672283" cy="385201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4" name="Google Shape;224;p25"/>
          <p:cNvSpPr txBox="1"/>
          <p:nvPr/>
        </p:nvSpPr>
        <p:spPr>
          <a:xfrm>
            <a:off x="546139" y="1140589"/>
            <a:ext cx="4504182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Census tract-level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data from: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American Community Survey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Centers for Disease Control and Prevention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NYC Open Data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NY State Board of Election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 txBox="1">
            <a:spLocks noGrp="1"/>
          </p:cNvSpPr>
          <p:nvPr>
            <p:ph type="title"/>
          </p:nvPr>
        </p:nvSpPr>
        <p:spPr>
          <a:xfrm>
            <a:off x="547730" y="402548"/>
            <a:ext cx="6783946" cy="320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Acknowledgments</a:t>
            </a:r>
            <a:endParaRPr/>
          </a:p>
        </p:txBody>
      </p:sp>
      <p:sp>
        <p:nvSpPr>
          <p:cNvPr id="83" name="Google Shape;83;p10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 sz="1000"/>
          </a:p>
        </p:txBody>
      </p:sp>
      <p:sp>
        <p:nvSpPr>
          <p:cNvPr id="84" name="Google Shape;84;p10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85" name="Google Shape;85;p10"/>
          <p:cNvSpPr txBox="1"/>
          <p:nvPr/>
        </p:nvSpPr>
        <p:spPr>
          <a:xfrm>
            <a:off x="546139" y="906966"/>
            <a:ext cx="6156494" cy="3139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Evan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Sholle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MS 	 	Weill Cornell Medicine</a:t>
            </a:r>
            <a:endParaRPr dirty="0"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Kathleen G. Lee, MPH 	 	</a:t>
            </a:r>
            <a:r>
              <a:rPr lang="en-US" sz="1800" dirty="0"/>
              <a:t>Weill Cornell Medicine</a:t>
            </a:r>
            <a:endParaRPr sz="1800" i="0" u="none" cap="none" dirty="0"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Michael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Meddar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		CUNY City Tech</a:t>
            </a:r>
            <a:endParaRPr dirty="0"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Mohammad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Tayarani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PhD	Cornell University</a:t>
            </a:r>
            <a:endParaRPr dirty="0"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H. Oliver Gao, PhD, MS		Cornell University</a:t>
            </a:r>
            <a:endParaRPr dirty="0"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Jyotishman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Pathak, PhD	Weill Cornell Medicine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 sz="1000"/>
          </a:p>
        </p:txBody>
      </p:sp>
      <p:sp>
        <p:nvSpPr>
          <p:cNvPr id="230" name="Google Shape;230;p26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231" name="Google Shape;231;p26"/>
          <p:cNvSpPr txBox="1"/>
          <p:nvPr/>
        </p:nvSpPr>
        <p:spPr>
          <a:xfrm>
            <a:off x="1100376" y="1059741"/>
            <a:ext cx="2890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2010 NYC Census Tracts</a:t>
            </a:r>
            <a:endParaRPr/>
          </a:p>
        </p:txBody>
      </p:sp>
      <p:sp>
        <p:nvSpPr>
          <p:cNvPr id="232" name="Google Shape;232;p26"/>
          <p:cNvSpPr txBox="1"/>
          <p:nvPr/>
        </p:nvSpPr>
        <p:spPr>
          <a:xfrm>
            <a:off x="1800727" y="1429073"/>
            <a:ext cx="112723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 = 2165</a:t>
            </a:r>
            <a:endParaRPr/>
          </a:p>
        </p:txBody>
      </p:sp>
      <p:sp>
        <p:nvSpPr>
          <p:cNvPr id="233" name="Google Shape;233;p26"/>
          <p:cNvSpPr/>
          <p:nvPr/>
        </p:nvSpPr>
        <p:spPr>
          <a:xfrm>
            <a:off x="811207" y="2167737"/>
            <a:ext cx="359667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tabulation area has </a:t>
            </a: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11-digit FIPS code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correlating to state, county, and census tract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Ex. 36061011000</a:t>
            </a:r>
            <a:endParaRPr/>
          </a:p>
        </p:txBody>
      </p:sp>
      <p:pic>
        <p:nvPicPr>
          <p:cNvPr id="234" name="Google Shape;234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08228" y="853678"/>
            <a:ext cx="3053995" cy="3786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 sz="1000"/>
          </a:p>
        </p:txBody>
      </p:sp>
      <p:sp>
        <p:nvSpPr>
          <p:cNvPr id="240" name="Google Shape;240;p27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pic>
        <p:nvPicPr>
          <p:cNvPr id="241" name="Google Shape;241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73254" y="931937"/>
            <a:ext cx="6275137" cy="348996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 sz="1000"/>
          </a:p>
        </p:txBody>
      </p:sp>
      <p:sp>
        <p:nvSpPr>
          <p:cNvPr id="247" name="Google Shape;247;p28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248" name="Google Shape;248;p28"/>
          <p:cNvSpPr txBox="1"/>
          <p:nvPr/>
        </p:nvSpPr>
        <p:spPr>
          <a:xfrm>
            <a:off x="249132" y="1181518"/>
            <a:ext cx="5027787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NYC Neighborhood Tabulation Areas (NTAs)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 = 195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49" name="Google Shape;249;p28"/>
          <p:cNvSpPr txBox="1"/>
          <p:nvPr/>
        </p:nvSpPr>
        <p:spPr>
          <a:xfrm>
            <a:off x="1008471" y="2081682"/>
            <a:ext cx="3509109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NTAs are based on census tracts ∴ conversion can be done with relative ease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Ex. MN33</a:t>
            </a:r>
            <a:endParaRPr/>
          </a:p>
        </p:txBody>
      </p:sp>
      <p:pic>
        <p:nvPicPr>
          <p:cNvPr id="250" name="Google Shape;25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90949" y="819417"/>
            <a:ext cx="3086239" cy="3868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"/>
          <p:cNvSpPr/>
          <p:nvPr/>
        </p:nvSpPr>
        <p:spPr>
          <a:xfrm>
            <a:off x="3495942" y="2930769"/>
            <a:ext cx="1117600" cy="5001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29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 sz="1000"/>
          </a:p>
        </p:txBody>
      </p:sp>
      <p:sp>
        <p:nvSpPr>
          <p:cNvPr id="257" name="Google Shape;257;p29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258" name="Google Shape;258;p29"/>
          <p:cNvSpPr txBox="1"/>
          <p:nvPr/>
        </p:nvSpPr>
        <p:spPr>
          <a:xfrm>
            <a:off x="1577769" y="1094422"/>
            <a:ext cx="5815584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abundance of census tract-level data led us to adopt this unit to facilitate data integration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Therefore, we sought to map patient addresses to their associated census tract FIPS codes</a:t>
            </a:r>
            <a:endParaRPr/>
          </a:p>
        </p:txBody>
      </p:sp>
      <p:sp>
        <p:nvSpPr>
          <p:cNvPr id="259" name="Google Shape;259;p29"/>
          <p:cNvSpPr txBox="1"/>
          <p:nvPr/>
        </p:nvSpPr>
        <p:spPr>
          <a:xfrm>
            <a:off x="1741081" y="3572143"/>
            <a:ext cx="103105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Address</a:t>
            </a:r>
            <a:endParaRPr/>
          </a:p>
        </p:txBody>
      </p:sp>
      <p:sp>
        <p:nvSpPr>
          <p:cNvPr id="260" name="Google Shape;260;p29"/>
          <p:cNvSpPr txBox="1"/>
          <p:nvPr/>
        </p:nvSpPr>
        <p:spPr>
          <a:xfrm>
            <a:off x="3712308" y="2930769"/>
            <a:ext cx="67999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API</a:t>
            </a:r>
            <a:endParaRPr/>
          </a:p>
        </p:txBody>
      </p:sp>
      <p:sp>
        <p:nvSpPr>
          <p:cNvPr id="261" name="Google Shape;261;p29"/>
          <p:cNvSpPr txBox="1"/>
          <p:nvPr/>
        </p:nvSpPr>
        <p:spPr>
          <a:xfrm>
            <a:off x="5008541" y="3572143"/>
            <a:ext cx="20655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11-digit FIPS code</a:t>
            </a:r>
            <a:endParaRPr/>
          </a:p>
        </p:txBody>
      </p:sp>
      <p:cxnSp>
        <p:nvCxnSpPr>
          <p:cNvPr id="262" name="Google Shape;262;p29"/>
          <p:cNvCxnSpPr>
            <a:stCxn id="259" idx="0"/>
          </p:cNvCxnSpPr>
          <p:nvPr/>
        </p:nvCxnSpPr>
        <p:spPr>
          <a:xfrm rot="-5400000">
            <a:off x="2668357" y="2749393"/>
            <a:ext cx="411000" cy="1234500"/>
          </a:xfrm>
          <a:prstGeom prst="bentConnector2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3" name="Google Shape;263;p29"/>
          <p:cNvCxnSpPr>
            <a:endCxn id="261" idx="0"/>
          </p:cNvCxnSpPr>
          <p:nvPr/>
        </p:nvCxnSpPr>
        <p:spPr>
          <a:xfrm>
            <a:off x="4611192" y="3161143"/>
            <a:ext cx="1430100" cy="411000"/>
          </a:xfrm>
          <a:prstGeom prst="bentConnector2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 sz="1000"/>
          </a:p>
        </p:txBody>
      </p:sp>
      <p:sp>
        <p:nvSpPr>
          <p:cNvPr id="270" name="Google Shape;270;p30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271" name="Google Shape;271;p30"/>
          <p:cNvSpPr txBox="1"/>
          <p:nvPr/>
        </p:nvSpPr>
        <p:spPr>
          <a:xfrm>
            <a:off x="1359877" y="1000369"/>
            <a:ext cx="600221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First, we </a:t>
            </a:r>
            <a:r>
              <a:rPr lang="en-US" sz="1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stripped</a:t>
            </a: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raw address data of </a:t>
            </a:r>
            <a:r>
              <a:rPr lang="en-US" sz="1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apartment-level identifiers </a:t>
            </a: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-US" sz="1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 names</a:t>
            </a: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allow for maximum preservation of patient privacy.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0"/>
          <p:cNvSpPr txBox="1"/>
          <p:nvPr/>
        </p:nvSpPr>
        <p:spPr>
          <a:xfrm>
            <a:off x="1495777" y="1732448"/>
            <a:ext cx="505862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30072"/>
                </a:solidFill>
                <a:latin typeface="Arial"/>
                <a:ea typeface="Arial"/>
                <a:cs typeface="Arial"/>
                <a:sym typeface="Arial"/>
              </a:rPr>
              <a:t>John Doe | 123 E 60 St Apt 301, New York, NY 10065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1"/>
          <p:cNvSpPr/>
          <p:nvPr/>
        </p:nvSpPr>
        <p:spPr>
          <a:xfrm>
            <a:off x="3295668" y="2274277"/>
            <a:ext cx="3148266" cy="37513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31"/>
          <p:cNvSpPr/>
          <p:nvPr/>
        </p:nvSpPr>
        <p:spPr>
          <a:xfrm>
            <a:off x="2125527" y="2274277"/>
            <a:ext cx="1146687" cy="37513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31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 sz="1000"/>
          </a:p>
        </p:txBody>
      </p:sp>
      <p:sp>
        <p:nvSpPr>
          <p:cNvPr id="281" name="Google Shape;281;p31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282" name="Google Shape;282;p31"/>
          <p:cNvSpPr txBox="1"/>
          <p:nvPr/>
        </p:nvSpPr>
        <p:spPr>
          <a:xfrm>
            <a:off x="1359877" y="1000369"/>
            <a:ext cx="600221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First, we </a:t>
            </a:r>
            <a:r>
              <a:rPr lang="en-US" sz="1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stripped</a:t>
            </a: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raw address data of </a:t>
            </a:r>
            <a:r>
              <a:rPr lang="en-US" sz="1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apartment-level identifiers </a:t>
            </a: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-US" sz="1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 names</a:t>
            </a: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allow for maximum preservation of patient privacy.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1"/>
          <p:cNvSpPr txBox="1"/>
          <p:nvPr/>
        </p:nvSpPr>
        <p:spPr>
          <a:xfrm>
            <a:off x="1495777" y="1732451"/>
            <a:ext cx="505862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strike="sngStrike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John Doe </a:t>
            </a:r>
            <a:r>
              <a:rPr lang="en-US" sz="16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| 123 E 60 St </a:t>
            </a:r>
            <a:r>
              <a:rPr lang="en-US" sz="1600" strike="sngStrike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Apt 301</a:t>
            </a:r>
            <a:r>
              <a:rPr lang="en-US" sz="16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, New York, NY 10065</a:t>
            </a:r>
            <a:endParaRPr/>
          </a:p>
        </p:txBody>
      </p:sp>
      <p:sp>
        <p:nvSpPr>
          <p:cNvPr id="284" name="Google Shape;284;p31"/>
          <p:cNvSpPr txBox="1"/>
          <p:nvPr/>
        </p:nvSpPr>
        <p:spPr>
          <a:xfrm>
            <a:off x="2151405" y="2277425"/>
            <a:ext cx="436626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30072"/>
                </a:solidFill>
                <a:latin typeface="Arial"/>
                <a:ea typeface="Arial"/>
                <a:cs typeface="Arial"/>
                <a:sym typeface="Arial"/>
              </a:rPr>
              <a:t>ab12xz75c  123 E 60 St, New York, NY 10065</a:t>
            </a:r>
            <a:endParaRPr/>
          </a:p>
        </p:txBody>
      </p:sp>
      <p:cxnSp>
        <p:nvCxnSpPr>
          <p:cNvPr id="285" name="Google Shape;285;p31"/>
          <p:cNvCxnSpPr>
            <a:stCxn id="283" idx="2"/>
            <a:endCxn id="284" idx="0"/>
          </p:cNvCxnSpPr>
          <p:nvPr/>
        </p:nvCxnSpPr>
        <p:spPr>
          <a:xfrm>
            <a:off x="4025091" y="2071005"/>
            <a:ext cx="309300" cy="206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86" name="Google Shape;286;p31"/>
          <p:cNvSpPr txBox="1"/>
          <p:nvPr/>
        </p:nvSpPr>
        <p:spPr>
          <a:xfrm>
            <a:off x="2211036" y="2624296"/>
            <a:ext cx="169940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Synthetic ID</a:t>
            </a:r>
            <a:endParaRPr/>
          </a:p>
        </p:txBody>
      </p:sp>
      <p:sp>
        <p:nvSpPr>
          <p:cNvPr id="287" name="Google Shape;287;p31"/>
          <p:cNvSpPr txBox="1"/>
          <p:nvPr/>
        </p:nvSpPr>
        <p:spPr>
          <a:xfrm>
            <a:off x="4067126" y="2625268"/>
            <a:ext cx="1919609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Modified Address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"/>
          <p:cNvSpPr/>
          <p:nvPr/>
        </p:nvSpPr>
        <p:spPr>
          <a:xfrm>
            <a:off x="3304293" y="2274277"/>
            <a:ext cx="3126147" cy="37513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p32"/>
          <p:cNvSpPr/>
          <p:nvPr/>
        </p:nvSpPr>
        <p:spPr>
          <a:xfrm>
            <a:off x="2134153" y="2274277"/>
            <a:ext cx="1146687" cy="37513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32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 sz="1000"/>
          </a:p>
        </p:txBody>
      </p:sp>
      <p:sp>
        <p:nvSpPr>
          <p:cNvPr id="296" name="Google Shape;296;p32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297" name="Google Shape;297;p32"/>
          <p:cNvSpPr txBox="1"/>
          <p:nvPr/>
        </p:nvSpPr>
        <p:spPr>
          <a:xfrm>
            <a:off x="1359877" y="1000369"/>
            <a:ext cx="6002216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First, we stripped raw address data of apartment-level identifiers and names to allow for maximum preservation of patient privacy.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2"/>
          <p:cNvSpPr txBox="1"/>
          <p:nvPr/>
        </p:nvSpPr>
        <p:spPr>
          <a:xfrm>
            <a:off x="1495777" y="1732451"/>
            <a:ext cx="505862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strike="sngStrike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John Doe </a:t>
            </a:r>
            <a:r>
              <a:rPr lang="en-US" sz="16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| 123 E 60 St </a:t>
            </a:r>
            <a:r>
              <a:rPr lang="en-US" sz="1600" strike="sngStrike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Apt 301</a:t>
            </a:r>
            <a:r>
              <a:rPr lang="en-US" sz="16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, New York, NY 10065</a:t>
            </a:r>
            <a:endParaRPr/>
          </a:p>
        </p:txBody>
      </p:sp>
      <p:sp>
        <p:nvSpPr>
          <p:cNvPr id="299" name="Google Shape;299;p32"/>
          <p:cNvSpPr txBox="1"/>
          <p:nvPr/>
        </p:nvSpPr>
        <p:spPr>
          <a:xfrm>
            <a:off x="2151405" y="2277425"/>
            <a:ext cx="436626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ab12xz75c  123 E 60 St, New York, NY 10065</a:t>
            </a:r>
            <a:endParaRPr/>
          </a:p>
        </p:txBody>
      </p:sp>
      <p:cxnSp>
        <p:nvCxnSpPr>
          <p:cNvPr id="300" name="Google Shape;300;p32"/>
          <p:cNvCxnSpPr>
            <a:stCxn id="298" idx="2"/>
            <a:endCxn id="299" idx="0"/>
          </p:cNvCxnSpPr>
          <p:nvPr/>
        </p:nvCxnSpPr>
        <p:spPr>
          <a:xfrm>
            <a:off x="4025091" y="2071005"/>
            <a:ext cx="309300" cy="206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758185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01" name="Google Shape;301;p32"/>
          <p:cNvSpPr txBox="1"/>
          <p:nvPr/>
        </p:nvSpPr>
        <p:spPr>
          <a:xfrm>
            <a:off x="1406916" y="3193588"/>
            <a:ext cx="567213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Resultant </a:t>
            </a:r>
            <a:r>
              <a:rPr lang="en-US" sz="16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tuple</a:t>
            </a: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was passed to the </a:t>
            </a:r>
            <a:r>
              <a:rPr lang="en-US" sz="1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 Census Bureau API </a:t>
            </a:r>
            <a:endParaRPr/>
          </a:p>
        </p:txBody>
      </p:sp>
      <p:sp>
        <p:nvSpPr>
          <p:cNvPr id="302" name="Google Shape;302;p32"/>
          <p:cNvSpPr/>
          <p:nvPr/>
        </p:nvSpPr>
        <p:spPr>
          <a:xfrm>
            <a:off x="3669638" y="4024570"/>
            <a:ext cx="1146687" cy="37513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32"/>
          <p:cNvSpPr txBox="1"/>
          <p:nvPr/>
        </p:nvSpPr>
        <p:spPr>
          <a:xfrm>
            <a:off x="3641003" y="4042862"/>
            <a:ext cx="120898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330072"/>
                </a:solidFill>
                <a:latin typeface="Arial"/>
                <a:ea typeface="Arial"/>
                <a:cs typeface="Arial"/>
                <a:sym typeface="Arial"/>
              </a:rPr>
              <a:t>ab12xz75c</a:t>
            </a:r>
            <a:endParaRPr/>
          </a:p>
        </p:txBody>
      </p:sp>
      <p:sp>
        <p:nvSpPr>
          <p:cNvPr id="304" name="Google Shape;304;p32"/>
          <p:cNvSpPr/>
          <p:nvPr/>
        </p:nvSpPr>
        <p:spPr>
          <a:xfrm>
            <a:off x="4919539" y="4024340"/>
            <a:ext cx="1421352" cy="37513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32"/>
          <p:cNvSpPr txBox="1"/>
          <p:nvPr/>
        </p:nvSpPr>
        <p:spPr>
          <a:xfrm>
            <a:off x="4938389" y="4042632"/>
            <a:ext cx="150571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330072"/>
                </a:solidFill>
                <a:latin typeface="Arial"/>
                <a:ea typeface="Arial"/>
                <a:cs typeface="Arial"/>
                <a:sym typeface="Arial"/>
              </a:rPr>
              <a:t>36061011000</a:t>
            </a:r>
            <a:endParaRPr/>
          </a:p>
        </p:txBody>
      </p:sp>
      <p:sp>
        <p:nvSpPr>
          <p:cNvPr id="306" name="Google Shape;306;p32"/>
          <p:cNvSpPr txBox="1"/>
          <p:nvPr/>
        </p:nvSpPr>
        <p:spPr>
          <a:xfrm>
            <a:off x="3736271" y="3780466"/>
            <a:ext cx="1013419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Synthetic ID</a:t>
            </a:r>
            <a:endParaRPr/>
          </a:p>
        </p:txBody>
      </p:sp>
      <p:sp>
        <p:nvSpPr>
          <p:cNvPr id="307" name="Google Shape;307;p32"/>
          <p:cNvSpPr txBox="1"/>
          <p:nvPr/>
        </p:nvSpPr>
        <p:spPr>
          <a:xfrm>
            <a:off x="5366360" y="3780465"/>
            <a:ext cx="527709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FIPS</a:t>
            </a:r>
            <a:endParaRPr/>
          </a:p>
        </p:txBody>
      </p:sp>
      <p:sp>
        <p:nvSpPr>
          <p:cNvPr id="308" name="Google Shape;308;p32"/>
          <p:cNvSpPr txBox="1"/>
          <p:nvPr/>
        </p:nvSpPr>
        <p:spPr>
          <a:xfrm>
            <a:off x="1899010" y="4046123"/>
            <a:ext cx="81144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/>
          </a:p>
        </p:txBody>
      </p:sp>
      <p:cxnSp>
        <p:nvCxnSpPr>
          <p:cNvPr id="309" name="Google Shape;309;p32"/>
          <p:cNvCxnSpPr>
            <a:stCxn id="308" idx="3"/>
            <a:endCxn id="303" idx="1"/>
          </p:cNvCxnSpPr>
          <p:nvPr/>
        </p:nvCxnSpPr>
        <p:spPr>
          <a:xfrm rot="10800000" flipH="1">
            <a:off x="2710451" y="4212100"/>
            <a:ext cx="930600" cy="33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C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0" name="Google Shape;310;p32"/>
          <p:cNvSpPr txBox="1"/>
          <p:nvPr/>
        </p:nvSpPr>
        <p:spPr>
          <a:xfrm>
            <a:off x="2211036" y="2624296"/>
            <a:ext cx="169940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Synthetic ID</a:t>
            </a:r>
            <a:endParaRPr/>
          </a:p>
        </p:txBody>
      </p:sp>
      <p:sp>
        <p:nvSpPr>
          <p:cNvPr id="311" name="Google Shape;311;p32"/>
          <p:cNvSpPr txBox="1"/>
          <p:nvPr/>
        </p:nvSpPr>
        <p:spPr>
          <a:xfrm>
            <a:off x="4067120" y="2625268"/>
            <a:ext cx="169940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Modified Address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 sz="1000"/>
          </a:p>
        </p:txBody>
      </p:sp>
      <p:sp>
        <p:nvSpPr>
          <p:cNvPr id="317" name="Google Shape;317;p33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318" name="Google Shape;318;p33"/>
          <p:cNvSpPr txBox="1"/>
          <p:nvPr/>
        </p:nvSpPr>
        <p:spPr>
          <a:xfrm>
            <a:off x="646981" y="333751"/>
            <a:ext cx="291618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What are the next steps?</a:t>
            </a:r>
            <a:endParaRPr/>
          </a:p>
        </p:txBody>
      </p:sp>
      <p:sp>
        <p:nvSpPr>
          <p:cNvPr id="319" name="Google Shape;319;p33"/>
          <p:cNvSpPr txBox="1"/>
          <p:nvPr/>
        </p:nvSpPr>
        <p:spPr>
          <a:xfrm>
            <a:off x="646981" y="1053196"/>
            <a:ext cx="7391767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relation to our communities/neighborhoods, we can begin to assess:</a:t>
            </a:r>
            <a:endParaRPr dirty="0"/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do they influence us? </a:t>
            </a:r>
            <a:endParaRPr dirty="0"/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the magnitude of that influence?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 sz="1000"/>
          </a:p>
        </p:txBody>
      </p:sp>
      <p:sp>
        <p:nvSpPr>
          <p:cNvPr id="325" name="Google Shape;325;p34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326" name="Google Shape;326;p34"/>
          <p:cNvSpPr txBox="1"/>
          <p:nvPr/>
        </p:nvSpPr>
        <p:spPr>
          <a:xfrm>
            <a:off x="646981" y="333751"/>
            <a:ext cx="291618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What are the next steps?</a:t>
            </a:r>
            <a:endParaRPr/>
          </a:p>
        </p:txBody>
      </p:sp>
      <p:sp>
        <p:nvSpPr>
          <p:cNvPr id="327" name="Google Shape;327;p34"/>
          <p:cNvSpPr txBox="1"/>
          <p:nvPr/>
        </p:nvSpPr>
        <p:spPr>
          <a:xfrm>
            <a:off x="646981" y="2166011"/>
            <a:ext cx="817784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can now </a:t>
            </a:r>
            <a:r>
              <a:rPr lang="en-US" sz="1800" u="sng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link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community-level estimates of social determinants to </a:t>
            </a:r>
            <a:r>
              <a:rPr lang="en-US" sz="1800" u="sng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individual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electronic health records  </a:t>
            </a:r>
            <a:endParaRPr/>
          </a:p>
        </p:txBody>
      </p:sp>
      <p:sp>
        <p:nvSpPr>
          <p:cNvPr id="328" name="Google Shape;328;p34"/>
          <p:cNvSpPr txBox="1"/>
          <p:nvPr/>
        </p:nvSpPr>
        <p:spPr>
          <a:xfrm>
            <a:off x="646981" y="1053196"/>
            <a:ext cx="7327647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In relation to our communities/neighborhoods, we can begin to assess:</a:t>
            </a:r>
            <a:endParaRPr/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How do they influence us? </a:t>
            </a:r>
            <a:endParaRPr/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What is the magnitude of that influence?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5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 sz="1000"/>
          </a:p>
        </p:txBody>
      </p:sp>
      <p:sp>
        <p:nvSpPr>
          <p:cNvPr id="334" name="Google Shape;334;p35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335" name="Google Shape;335;p35"/>
          <p:cNvSpPr txBox="1"/>
          <p:nvPr/>
        </p:nvSpPr>
        <p:spPr>
          <a:xfrm>
            <a:off x="646981" y="333751"/>
            <a:ext cx="291618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What are the next steps?</a:t>
            </a:r>
            <a:endParaRPr/>
          </a:p>
        </p:txBody>
      </p:sp>
      <p:sp>
        <p:nvSpPr>
          <p:cNvPr id="336" name="Google Shape;336;p35"/>
          <p:cNvSpPr txBox="1"/>
          <p:nvPr/>
        </p:nvSpPr>
        <p:spPr>
          <a:xfrm>
            <a:off x="646981" y="2959221"/>
            <a:ext cx="817784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can </a:t>
            </a:r>
            <a:r>
              <a:rPr lang="en-US" sz="1800" u="sng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aggregate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patient records to census tracts (or other zones) and perform </a:t>
            </a:r>
            <a:r>
              <a:rPr lang="en-US" sz="1800" u="sng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community-level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analyses with external data</a:t>
            </a:r>
            <a:endParaRPr/>
          </a:p>
        </p:txBody>
      </p:sp>
      <p:sp>
        <p:nvSpPr>
          <p:cNvPr id="337" name="Google Shape;337;p35"/>
          <p:cNvSpPr txBox="1"/>
          <p:nvPr/>
        </p:nvSpPr>
        <p:spPr>
          <a:xfrm>
            <a:off x="646981" y="2166011"/>
            <a:ext cx="817784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We can now link community-level estimates of social determinants to individual electronic health records  </a:t>
            </a:r>
            <a:endParaRPr/>
          </a:p>
        </p:txBody>
      </p:sp>
      <p:sp>
        <p:nvSpPr>
          <p:cNvPr id="338" name="Google Shape;338;p35"/>
          <p:cNvSpPr txBox="1"/>
          <p:nvPr/>
        </p:nvSpPr>
        <p:spPr>
          <a:xfrm>
            <a:off x="646981" y="1053196"/>
            <a:ext cx="7327647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In relation to our communities/neighborhoods, we can begin to assess:</a:t>
            </a:r>
            <a:endParaRPr/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How do they influence us? </a:t>
            </a:r>
            <a:endParaRPr/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What is the magnitude of that influence?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 txBox="1">
            <a:spLocks noGrp="1"/>
          </p:cNvSpPr>
          <p:nvPr>
            <p:ph type="title"/>
          </p:nvPr>
        </p:nvSpPr>
        <p:spPr>
          <a:xfrm>
            <a:off x="547730" y="389211"/>
            <a:ext cx="6783946" cy="3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Disclosure</a:t>
            </a:r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1"/>
          </p:nvPr>
        </p:nvSpPr>
        <p:spPr>
          <a:xfrm>
            <a:off x="547077" y="939255"/>
            <a:ext cx="8056358" cy="3570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My colleagues and I have no relevant relationships with commercial interests to disclose</a:t>
            </a:r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6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 sz="1000"/>
          </a:p>
        </p:txBody>
      </p:sp>
      <p:sp>
        <p:nvSpPr>
          <p:cNvPr id="345" name="Google Shape;345;p36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346" name="Google Shape;346;p36"/>
          <p:cNvSpPr txBox="1"/>
          <p:nvPr/>
        </p:nvSpPr>
        <p:spPr>
          <a:xfrm>
            <a:off x="646981" y="333751"/>
            <a:ext cx="291618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What are the next steps?</a:t>
            </a:r>
            <a:endParaRPr/>
          </a:p>
        </p:txBody>
      </p:sp>
      <p:sp>
        <p:nvSpPr>
          <p:cNvPr id="347" name="Google Shape;347;p36"/>
          <p:cNvSpPr txBox="1"/>
          <p:nvPr/>
        </p:nvSpPr>
        <p:spPr>
          <a:xfrm>
            <a:off x="646981" y="2959221"/>
            <a:ext cx="817784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We can aggregate patient records to census tracts (or other zones) and perform community-level analyses with external data</a:t>
            </a:r>
            <a:endParaRPr/>
          </a:p>
        </p:txBody>
      </p:sp>
      <p:sp>
        <p:nvSpPr>
          <p:cNvPr id="348" name="Google Shape;348;p36"/>
          <p:cNvSpPr txBox="1"/>
          <p:nvPr/>
        </p:nvSpPr>
        <p:spPr>
          <a:xfrm>
            <a:off x="646981" y="2166011"/>
            <a:ext cx="817784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We can now link community-level estimates of social determinants to individual electronic health records  </a:t>
            </a:r>
            <a:endParaRPr/>
          </a:p>
        </p:txBody>
      </p:sp>
      <p:sp>
        <p:nvSpPr>
          <p:cNvPr id="349" name="Google Shape;349;p36"/>
          <p:cNvSpPr txBox="1"/>
          <p:nvPr/>
        </p:nvSpPr>
        <p:spPr>
          <a:xfrm>
            <a:off x="646981" y="1053196"/>
            <a:ext cx="7327647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In relation to our communities/neighborhoods, we can begin to assess:</a:t>
            </a:r>
            <a:endParaRPr/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How do they influence us? </a:t>
            </a:r>
            <a:endParaRPr/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What is the magnitude of that influence?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36"/>
          <p:cNvSpPr txBox="1"/>
          <p:nvPr/>
        </p:nvSpPr>
        <p:spPr>
          <a:xfrm>
            <a:off x="646981" y="3868477"/>
            <a:ext cx="809157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can </a:t>
            </a:r>
            <a:r>
              <a:rPr lang="en-US" sz="1800" u="sng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map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patient locations (while maintaining privacy!) and </a:t>
            </a:r>
            <a:r>
              <a:rPr lang="en-US" sz="1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proximity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other features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7"/>
          <p:cNvSpPr txBox="1">
            <a:spLocks noGrp="1"/>
          </p:cNvSpPr>
          <p:nvPr>
            <p:ph type="title"/>
          </p:nvPr>
        </p:nvSpPr>
        <p:spPr>
          <a:xfrm>
            <a:off x="547730" y="501037"/>
            <a:ext cx="6783946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What are </a:t>
            </a:r>
            <a:r>
              <a:rPr lang="en-US" sz="1800" u="sng"/>
              <a:t>our</a:t>
            </a:r>
            <a:r>
              <a:rPr lang="en-US" sz="1800"/>
              <a:t> next steps?</a:t>
            </a:r>
            <a:endParaRPr/>
          </a:p>
        </p:txBody>
      </p:sp>
      <p:sp>
        <p:nvSpPr>
          <p:cNvPr id="356" name="Google Shape;356;p37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 sz="1000"/>
          </a:p>
        </p:txBody>
      </p:sp>
      <p:sp>
        <p:nvSpPr>
          <p:cNvPr id="357" name="Google Shape;357;p37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358" name="Google Shape;358;p37"/>
          <p:cNvSpPr txBox="1"/>
          <p:nvPr/>
        </p:nvSpPr>
        <p:spPr>
          <a:xfrm>
            <a:off x="546153" y="974775"/>
            <a:ext cx="7435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Objective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800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predict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1</a:t>
            </a:r>
            <a:r>
              <a:rPr lang="en-US" sz="1800" baseline="30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psychiatric hospitalization </a:t>
            </a:r>
            <a:r>
              <a:rPr lang="en-US" sz="1800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across NYC 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2014</a:t>
            </a:r>
            <a:endParaRPr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8"/>
          <p:cNvSpPr txBox="1">
            <a:spLocks noGrp="1"/>
          </p:cNvSpPr>
          <p:nvPr>
            <p:ph type="title"/>
          </p:nvPr>
        </p:nvSpPr>
        <p:spPr>
          <a:xfrm>
            <a:off x="547730" y="501037"/>
            <a:ext cx="6783946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What are </a:t>
            </a:r>
            <a:r>
              <a:rPr lang="en-US" sz="1800" u="sng"/>
              <a:t>our</a:t>
            </a:r>
            <a:r>
              <a:rPr lang="en-US" sz="1800"/>
              <a:t> next steps?</a:t>
            </a:r>
            <a:endParaRPr/>
          </a:p>
        </p:txBody>
      </p:sp>
      <p:sp>
        <p:nvSpPr>
          <p:cNvPr id="365" name="Google Shape;365;p38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 sz="1000"/>
          </a:p>
        </p:txBody>
      </p:sp>
      <p:sp>
        <p:nvSpPr>
          <p:cNvPr id="366" name="Google Shape;366;p38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367" name="Google Shape;367;p38"/>
          <p:cNvSpPr txBox="1"/>
          <p:nvPr/>
        </p:nvSpPr>
        <p:spPr>
          <a:xfrm>
            <a:off x="546153" y="974775"/>
            <a:ext cx="72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Objective: predict 1</a:t>
            </a:r>
            <a:r>
              <a:rPr lang="en-US" sz="1800" baseline="300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psychiatric hospitalization across NYC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in 2014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8" name="Google Shape;368;p38"/>
          <p:cNvSpPr txBox="1"/>
          <p:nvPr/>
        </p:nvSpPr>
        <p:spPr>
          <a:xfrm>
            <a:off x="546140" y="1395873"/>
            <a:ext cx="8459838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Who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clinical data from </a:t>
            </a:r>
            <a:r>
              <a:rPr lang="en-US" sz="1800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n=1,470,242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patients aged ≥ 18 years in NYC-Clinical Data Research Network (NYC-CDRN) </a:t>
            </a:r>
            <a:endParaRPr dirty="0"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n=470,242 </a:t>
            </a:r>
            <a:r>
              <a:rPr lang="en-US" sz="18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(cases)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who</a:t>
            </a:r>
            <a:r>
              <a:rPr lang="en-US" sz="1800" dirty="0">
                <a:solidFill>
                  <a:schemeClr val="dk1"/>
                </a:solidFill>
              </a:rPr>
              <a:t>m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have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Dx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depression OR Rx antidepressant</a:t>
            </a:r>
            <a:endParaRPr dirty="0"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n=1,000,000 </a:t>
            </a:r>
            <a:r>
              <a:rPr lang="en-US" sz="1800" dirty="0">
                <a:solidFill>
                  <a:srgbClr val="FF0000"/>
                </a:solidFill>
              </a:rPr>
              <a:t>(controls)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whom have no history of schizophrenia, bipolar, depression, other psychoses</a:t>
            </a:r>
            <a:endParaRPr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9"/>
          <p:cNvSpPr txBox="1">
            <a:spLocks noGrp="1"/>
          </p:cNvSpPr>
          <p:nvPr>
            <p:ph type="title"/>
          </p:nvPr>
        </p:nvSpPr>
        <p:spPr>
          <a:xfrm>
            <a:off x="547730" y="501037"/>
            <a:ext cx="6783946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What are </a:t>
            </a:r>
            <a:r>
              <a:rPr lang="en-US" sz="1800" u="sng"/>
              <a:t>our</a:t>
            </a:r>
            <a:r>
              <a:rPr lang="en-US" sz="1800"/>
              <a:t> next steps?</a:t>
            </a:r>
            <a:endParaRPr/>
          </a:p>
        </p:txBody>
      </p:sp>
      <p:sp>
        <p:nvSpPr>
          <p:cNvPr id="375" name="Google Shape;375;p39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 sz="1000"/>
          </a:p>
        </p:txBody>
      </p:sp>
      <p:sp>
        <p:nvSpPr>
          <p:cNvPr id="376" name="Google Shape;376;p39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377" name="Google Shape;377;p39"/>
          <p:cNvSpPr txBox="1"/>
          <p:nvPr/>
        </p:nvSpPr>
        <p:spPr>
          <a:xfrm>
            <a:off x="546153" y="974775"/>
            <a:ext cx="7138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Objective: predict 1</a:t>
            </a:r>
            <a:r>
              <a:rPr lang="en-US" sz="1800" baseline="300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psychiatric hospitalization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 across NYC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 in 2014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8" name="Google Shape;378;p39"/>
          <p:cNvSpPr txBox="1"/>
          <p:nvPr/>
        </p:nvSpPr>
        <p:spPr>
          <a:xfrm>
            <a:off x="546140" y="1395873"/>
            <a:ext cx="8459838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Who: clinical data from n=1,470,242 patients aged ≥ 18 years in NYC-Clinical Data Research Network (NYC-CDRN) 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n=470,242 (ca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ses) </a:t>
            </a:r>
            <a:r>
              <a:rPr lang="en-US" sz="18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whom have </a:t>
            </a:r>
            <a:r>
              <a:rPr lang="en-US" sz="1800" b="0" i="0" u="none" strike="noStrike" cap="none" dirty="0" err="1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Dx</a:t>
            </a:r>
            <a:r>
              <a:rPr lang="en-US" sz="1800" b="0" i="0" u="none" strike="noStrike" cap="none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 depression OR Rx antidepressant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n=1,000,000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(controls) </a:t>
            </a:r>
            <a:r>
              <a:rPr lang="en-US" sz="1800" b="0" i="0" u="none" strike="noStrike" cap="none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whom have no history of schizophrenia, bipolar, depression, other psychoses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9" name="Google Shape;379;p39"/>
          <p:cNvSpPr txBox="1"/>
          <p:nvPr/>
        </p:nvSpPr>
        <p:spPr>
          <a:xfrm>
            <a:off x="546139" y="2928221"/>
            <a:ext cx="563487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When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diagnosis and encounter data from 2012-2014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/>
          <p:cNvSpPr txBox="1">
            <a:spLocks noGrp="1"/>
          </p:cNvSpPr>
          <p:nvPr>
            <p:ph type="title"/>
          </p:nvPr>
        </p:nvSpPr>
        <p:spPr>
          <a:xfrm>
            <a:off x="547730" y="501037"/>
            <a:ext cx="6783946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What are </a:t>
            </a:r>
            <a:r>
              <a:rPr lang="en-US" sz="1800" u="sng"/>
              <a:t>our</a:t>
            </a:r>
            <a:r>
              <a:rPr lang="en-US" sz="1800"/>
              <a:t> next steps?</a:t>
            </a:r>
            <a:endParaRPr/>
          </a:p>
        </p:txBody>
      </p:sp>
      <p:sp>
        <p:nvSpPr>
          <p:cNvPr id="386" name="Google Shape;386;p40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 sz="1000"/>
          </a:p>
        </p:txBody>
      </p:sp>
      <p:sp>
        <p:nvSpPr>
          <p:cNvPr id="387" name="Google Shape;387;p40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388" name="Google Shape;388;p40"/>
          <p:cNvSpPr txBox="1"/>
          <p:nvPr/>
        </p:nvSpPr>
        <p:spPr>
          <a:xfrm>
            <a:off x="546152" y="974775"/>
            <a:ext cx="7768508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Objective: predict 1</a:t>
            </a:r>
            <a:r>
              <a:rPr lang="en-US" sz="1800" baseline="300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psychiatric hospitalization across NYC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 in 2014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89" name="Google Shape;389;p40"/>
          <p:cNvSpPr txBox="1"/>
          <p:nvPr/>
        </p:nvSpPr>
        <p:spPr>
          <a:xfrm>
            <a:off x="546140" y="1395873"/>
            <a:ext cx="8459838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Who: clinical data from n=1,470,242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 patients aged ≥ 18 years in NYC-Clinical Data Research Network (NYC-CDRN) 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 b="0" i="0" strike="noStrike" cap="none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n=470,242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(cases) </a:t>
            </a:r>
            <a:r>
              <a:rPr lang="en-US" sz="1800" b="0" i="0" strike="noStrike" cap="none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whom have </a:t>
            </a:r>
            <a:r>
              <a:rPr lang="en-US" sz="1800" b="0" i="0" strike="noStrike" cap="none" dirty="0" err="1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Dx</a:t>
            </a:r>
            <a:r>
              <a:rPr lang="en-US" sz="1800" b="0" i="0" strike="noStrike" cap="none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 depression OR Rx antidepressant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 b="0" i="0" strike="noStrike" cap="none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n=1,000,000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(controls) </a:t>
            </a:r>
            <a:r>
              <a:rPr lang="en-US" sz="1800" b="0" i="0" strike="noStrike" cap="none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whom have no history of schizophrenia, bipolar, depression, other psychoses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90" name="Google Shape;390;p40"/>
          <p:cNvSpPr txBox="1"/>
          <p:nvPr/>
        </p:nvSpPr>
        <p:spPr>
          <a:xfrm>
            <a:off x="546139" y="2928221"/>
            <a:ext cx="563487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When: diagnosis and encounter data from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2012-2014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91" name="Google Shape;391;p40"/>
          <p:cNvSpPr txBox="1"/>
          <p:nvPr/>
        </p:nvSpPr>
        <p:spPr>
          <a:xfrm>
            <a:off x="546139" y="3352573"/>
            <a:ext cx="821829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Why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to see which clinical features </a:t>
            </a: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influence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predictive power, and </a:t>
            </a: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SDH built environment features improve prediction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1"/>
          <p:cNvSpPr txBox="1">
            <a:spLocks noGrp="1"/>
          </p:cNvSpPr>
          <p:nvPr>
            <p:ph type="title"/>
          </p:nvPr>
        </p:nvSpPr>
        <p:spPr>
          <a:xfrm>
            <a:off x="547730" y="501037"/>
            <a:ext cx="6783946" cy="22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What are </a:t>
            </a:r>
            <a:r>
              <a:rPr lang="en-US" sz="1800" u="sng"/>
              <a:t>our</a:t>
            </a:r>
            <a:r>
              <a:rPr lang="en-US" sz="1800"/>
              <a:t> next steps?</a:t>
            </a:r>
            <a:endParaRPr/>
          </a:p>
        </p:txBody>
      </p:sp>
      <p:sp>
        <p:nvSpPr>
          <p:cNvPr id="398" name="Google Shape;398;p41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 sz="1000"/>
          </a:p>
        </p:txBody>
      </p:sp>
      <p:sp>
        <p:nvSpPr>
          <p:cNvPr id="399" name="Google Shape;399;p41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400" name="Google Shape;400;p41"/>
          <p:cNvSpPr txBox="1"/>
          <p:nvPr/>
        </p:nvSpPr>
        <p:spPr>
          <a:xfrm>
            <a:off x="546152" y="974775"/>
            <a:ext cx="7077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Objective: predict 1</a:t>
            </a:r>
            <a:r>
              <a:rPr lang="en-US" sz="1800" baseline="300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psychiatric hospitalization across NYC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in 2014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01" name="Google Shape;401;p41"/>
          <p:cNvSpPr txBox="1"/>
          <p:nvPr/>
        </p:nvSpPr>
        <p:spPr>
          <a:xfrm>
            <a:off x="546140" y="1395873"/>
            <a:ext cx="8459838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Who: clinical data from n=1,470,242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 patients aged ≥ 18 years in NYC-Clinical Data Research Network (NYC-CDRN) 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 b="0" i="0" strike="noStrike" cap="none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n=470,242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(cases) </a:t>
            </a:r>
            <a:r>
              <a:rPr lang="en-US" sz="1800" b="0" i="0" strike="noStrike" cap="none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whom have </a:t>
            </a:r>
            <a:r>
              <a:rPr lang="en-US" sz="1800" b="0" i="0" strike="noStrike" cap="none" dirty="0" err="1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Dx</a:t>
            </a:r>
            <a:r>
              <a:rPr lang="en-US" sz="1800" b="0" i="0" strike="noStrike" cap="none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 depression OR Rx antidepressant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 b="0" i="0" strike="noStrike" cap="none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n=1,000,000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(controls) </a:t>
            </a:r>
            <a:r>
              <a:rPr lang="en-US" sz="1800" b="0" i="0" strike="noStrike" cap="none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whom have no history of schizophrenia, bipolar, depression, other psychoses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02" name="Google Shape;402;p41"/>
          <p:cNvSpPr txBox="1"/>
          <p:nvPr/>
        </p:nvSpPr>
        <p:spPr>
          <a:xfrm>
            <a:off x="546139" y="2928221"/>
            <a:ext cx="563487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When: diagnosis and encounter data from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2012-2014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03" name="Google Shape;403;p41"/>
          <p:cNvSpPr txBox="1"/>
          <p:nvPr/>
        </p:nvSpPr>
        <p:spPr>
          <a:xfrm>
            <a:off x="546139" y="3355704"/>
            <a:ext cx="821829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sym typeface="Arial"/>
              </a:rPr>
              <a:t>Why: to see which clinical features influence predictive power, and if SDH built environment features improve prediction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04" name="Google Shape;404;p41"/>
          <p:cNvSpPr txBox="1"/>
          <p:nvPr/>
        </p:nvSpPr>
        <p:spPr>
          <a:xfrm>
            <a:off x="546139" y="4121692"/>
            <a:ext cx="808426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How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supervised learning using </a:t>
            </a: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logistic regression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5-fold cross-validation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2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 sz="1000"/>
          </a:p>
        </p:txBody>
      </p:sp>
      <p:sp>
        <p:nvSpPr>
          <p:cNvPr id="411" name="Google Shape;411;p42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412" name="Google Shape;412;p42"/>
          <p:cNvSpPr txBox="1"/>
          <p:nvPr/>
        </p:nvSpPr>
        <p:spPr>
          <a:xfrm>
            <a:off x="477963" y="1094422"/>
            <a:ext cx="8188073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Limited to patients </a:t>
            </a:r>
            <a:r>
              <a:rPr lang="en-US" sz="1800" u="sng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with a FIPS code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for census tract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all NYC-CDRN sites reported this data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Removed patients with multiple FIPS codes during ‘12-14</a:t>
            </a:r>
            <a:endParaRPr/>
          </a:p>
        </p:txBody>
      </p:sp>
      <p:sp>
        <p:nvSpPr>
          <p:cNvPr id="413" name="Google Shape;413;p42"/>
          <p:cNvSpPr txBox="1"/>
          <p:nvPr/>
        </p:nvSpPr>
        <p:spPr>
          <a:xfrm>
            <a:off x="477985" y="364275"/>
            <a:ext cx="496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Inclusion / Exclusion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3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 sz="1000"/>
          </a:p>
        </p:txBody>
      </p:sp>
      <p:sp>
        <p:nvSpPr>
          <p:cNvPr id="420" name="Google Shape;420;p43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421" name="Google Shape;421;p43"/>
          <p:cNvSpPr txBox="1"/>
          <p:nvPr/>
        </p:nvSpPr>
        <p:spPr>
          <a:xfrm>
            <a:off x="477963" y="1094422"/>
            <a:ext cx="8188073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Limited to patients with a FIPS code for census tract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Not all NYC-CDRN sites reported this data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Removed patients with multiple FIPS codes during ‘12-14</a:t>
            </a:r>
            <a:endParaRPr/>
          </a:p>
        </p:txBody>
      </p:sp>
      <p:sp>
        <p:nvSpPr>
          <p:cNvPr id="422" name="Google Shape;422;p43"/>
          <p:cNvSpPr txBox="1"/>
          <p:nvPr/>
        </p:nvSpPr>
        <p:spPr>
          <a:xfrm>
            <a:off x="477986" y="364275"/>
            <a:ext cx="515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Inclusion / Exclusion</a:t>
            </a:r>
            <a:endParaRPr/>
          </a:p>
        </p:txBody>
      </p:sp>
      <p:sp>
        <p:nvSpPr>
          <p:cNvPr id="423" name="Google Shape;423;p43"/>
          <p:cNvSpPr txBox="1"/>
          <p:nvPr/>
        </p:nvSpPr>
        <p:spPr>
          <a:xfrm>
            <a:off x="477963" y="2170770"/>
            <a:ext cx="647484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Removed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patients with psych hospitalizations </a:t>
            </a: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prior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2014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4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 sz="1000"/>
          </a:p>
        </p:txBody>
      </p:sp>
      <p:sp>
        <p:nvSpPr>
          <p:cNvPr id="430" name="Google Shape;430;p44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431" name="Google Shape;431;p44"/>
          <p:cNvSpPr txBox="1"/>
          <p:nvPr/>
        </p:nvSpPr>
        <p:spPr>
          <a:xfrm>
            <a:off x="477963" y="1094422"/>
            <a:ext cx="8188073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Limited to patients with a FIPS code for census tract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Not all NYC-CDRN sites reported this data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Removed patients with multiple FIPS codes during ‘12-14</a:t>
            </a:r>
            <a:endParaRPr/>
          </a:p>
        </p:txBody>
      </p:sp>
      <p:sp>
        <p:nvSpPr>
          <p:cNvPr id="432" name="Google Shape;432;p44"/>
          <p:cNvSpPr txBox="1"/>
          <p:nvPr/>
        </p:nvSpPr>
        <p:spPr>
          <a:xfrm>
            <a:off x="477982" y="364275"/>
            <a:ext cx="4307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Inclusion / Exclusion</a:t>
            </a:r>
            <a:endParaRPr/>
          </a:p>
        </p:txBody>
      </p:sp>
      <p:sp>
        <p:nvSpPr>
          <p:cNvPr id="433" name="Google Shape;433;p44"/>
          <p:cNvSpPr txBox="1"/>
          <p:nvPr/>
        </p:nvSpPr>
        <p:spPr>
          <a:xfrm>
            <a:off x="477963" y="2170770"/>
            <a:ext cx="647484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Removed patients with psych hospitalizations prior to 2014</a:t>
            </a:r>
            <a:endParaRPr/>
          </a:p>
        </p:txBody>
      </p:sp>
      <p:sp>
        <p:nvSpPr>
          <p:cNvPr id="434" name="Google Shape;434;p44"/>
          <p:cNvSpPr txBox="1"/>
          <p:nvPr/>
        </p:nvSpPr>
        <p:spPr>
          <a:xfrm>
            <a:off x="477977" y="2754675"/>
            <a:ext cx="8560200" cy="15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Included </a:t>
            </a:r>
            <a:r>
              <a:rPr lang="en-US" sz="1800" u="sng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all diagnosis and encounter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data 2012-2014 &lt; hospitalization date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Patients </a:t>
            </a:r>
            <a:r>
              <a:rPr lang="en-US" sz="18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must</a:t>
            </a: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have had ≥ 1 encounter between 01/2012-12/2013 &amp; ≥ 1 encounter in 2014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5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 sz="1000"/>
          </a:p>
        </p:txBody>
      </p:sp>
      <p:sp>
        <p:nvSpPr>
          <p:cNvPr id="441" name="Google Shape;441;p45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442" name="Google Shape;442;p45"/>
          <p:cNvSpPr txBox="1"/>
          <p:nvPr/>
        </p:nvSpPr>
        <p:spPr>
          <a:xfrm>
            <a:off x="477963" y="1094422"/>
            <a:ext cx="8188073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Limited to patients with a FIPS code for census tract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Not all NYC-CDRN sites reported this data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Removed patients with multiple FIPS codes during ‘12-14</a:t>
            </a:r>
            <a:endParaRPr/>
          </a:p>
        </p:txBody>
      </p:sp>
      <p:sp>
        <p:nvSpPr>
          <p:cNvPr id="443" name="Google Shape;443;p45"/>
          <p:cNvSpPr txBox="1"/>
          <p:nvPr/>
        </p:nvSpPr>
        <p:spPr>
          <a:xfrm>
            <a:off x="477984" y="364275"/>
            <a:ext cx="4787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Inclusion / Exclusion</a:t>
            </a:r>
            <a:endParaRPr/>
          </a:p>
        </p:txBody>
      </p:sp>
      <p:sp>
        <p:nvSpPr>
          <p:cNvPr id="444" name="Google Shape;444;p45"/>
          <p:cNvSpPr txBox="1"/>
          <p:nvPr/>
        </p:nvSpPr>
        <p:spPr>
          <a:xfrm>
            <a:off x="477963" y="2170770"/>
            <a:ext cx="647484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Removed patients with psych hospitalizations prior to 2014</a:t>
            </a:r>
            <a:endParaRPr/>
          </a:p>
        </p:txBody>
      </p:sp>
      <p:sp>
        <p:nvSpPr>
          <p:cNvPr id="445" name="Google Shape;445;p45"/>
          <p:cNvSpPr txBox="1"/>
          <p:nvPr/>
        </p:nvSpPr>
        <p:spPr>
          <a:xfrm>
            <a:off x="477977" y="2754675"/>
            <a:ext cx="8621400" cy="15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Included </a:t>
            </a:r>
            <a:r>
              <a:rPr lang="en-US" sz="1800" u="sng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all diagnosis and encounter</a:t>
            </a:r>
            <a:r>
              <a:rPr lang="en-US" sz="1800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 data 2012-2014 &lt; hospitalization date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rgbClr val="707070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Patients </a:t>
            </a:r>
            <a:r>
              <a:rPr lang="en-US" sz="1800" b="0" i="0" u="sng" strike="noStrike" cap="none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must</a:t>
            </a:r>
            <a:r>
              <a:rPr lang="en-US" sz="1800" b="0" i="0" u="none" strike="noStrike" cap="none">
                <a:solidFill>
                  <a:srgbClr val="707070"/>
                </a:solidFill>
                <a:latin typeface="Arial"/>
                <a:ea typeface="Arial"/>
                <a:cs typeface="Arial"/>
                <a:sym typeface="Arial"/>
              </a:rPr>
              <a:t> have had ≥ 1 encounter between 01/2012-12/2013 &amp; ≥ 1 encounter in 2014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45"/>
          <p:cNvSpPr txBox="1"/>
          <p:nvPr/>
        </p:nvSpPr>
        <p:spPr>
          <a:xfrm>
            <a:off x="1844683" y="4117543"/>
            <a:ext cx="203613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lang="en-US" sz="1800" b="1" baseline="-250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total</a:t>
            </a:r>
            <a:r>
              <a:rPr lang="en-US" sz="18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 = 337,165</a:t>
            </a:r>
            <a:endParaRPr/>
          </a:p>
        </p:txBody>
      </p:sp>
      <p:sp>
        <p:nvSpPr>
          <p:cNvPr id="447" name="Google Shape;447;p45"/>
          <p:cNvSpPr txBox="1"/>
          <p:nvPr/>
        </p:nvSpPr>
        <p:spPr>
          <a:xfrm>
            <a:off x="4336070" y="4117543"/>
            <a:ext cx="182293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lang="en-US" sz="1800" b="1" baseline="-250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hosp</a:t>
            </a:r>
            <a:r>
              <a:rPr lang="en-US" sz="1800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= 5,185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2"/>
          <p:cNvSpPr txBox="1">
            <a:spLocks noGrp="1"/>
          </p:cNvSpPr>
          <p:nvPr>
            <p:ph type="title"/>
          </p:nvPr>
        </p:nvSpPr>
        <p:spPr>
          <a:xfrm>
            <a:off x="547730" y="389211"/>
            <a:ext cx="6783946" cy="3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 Objectives</a:t>
            </a:r>
            <a:endParaRPr/>
          </a:p>
        </p:txBody>
      </p:sp>
      <p:sp>
        <p:nvSpPr>
          <p:cNvPr id="99" name="Google Shape;99;p12"/>
          <p:cNvSpPr txBox="1">
            <a:spLocks noGrp="1"/>
          </p:cNvSpPr>
          <p:nvPr>
            <p:ph type="body" idx="1"/>
          </p:nvPr>
        </p:nvSpPr>
        <p:spPr>
          <a:xfrm>
            <a:off x="547077" y="939255"/>
            <a:ext cx="8056358" cy="3570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After participating in this session the learner should be better able to: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502919" lvl="1" indent="-228599" algn="l" rtl="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•"/>
            </a:pPr>
            <a:r>
              <a:rPr lang="en-US" sz="1600" dirty="0">
                <a:solidFill>
                  <a:srgbClr val="666666"/>
                </a:solidFill>
              </a:rPr>
              <a:t>Conceptualize linkage of external datasets with electronic health records </a:t>
            </a:r>
          </a:p>
          <a:p>
            <a:pPr marL="502919" lvl="1" indent="-228599" algn="l" rtl="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•"/>
            </a:pPr>
            <a:endParaRPr sz="1600" dirty="0">
              <a:solidFill>
                <a:srgbClr val="666666"/>
              </a:solidFill>
            </a:endParaRPr>
          </a:p>
          <a:p>
            <a:pPr marL="502919" lvl="1" indent="-228599" algn="l" rtl="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•"/>
            </a:pPr>
            <a:r>
              <a:rPr lang="en-US" sz="1600" dirty="0">
                <a:solidFill>
                  <a:srgbClr val="666666"/>
                </a:solidFill>
              </a:rPr>
              <a:t>Improve their understanding of the application and potential utility of social determinants of health (SDOH) in patient-centered research.</a:t>
            </a:r>
            <a:endParaRPr sz="1600" dirty="0">
              <a:solidFill>
                <a:srgbClr val="666666"/>
              </a:solidFill>
            </a:endParaRPr>
          </a:p>
        </p:txBody>
      </p:sp>
      <p:sp>
        <p:nvSpPr>
          <p:cNvPr id="100" name="Google Shape;100;p12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6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 sz="1000"/>
          </a:p>
        </p:txBody>
      </p:sp>
      <p:sp>
        <p:nvSpPr>
          <p:cNvPr id="454" name="Google Shape;454;p46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pic>
        <p:nvPicPr>
          <p:cNvPr id="455" name="Google Shape;455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1947" y="1325788"/>
            <a:ext cx="4168284" cy="3381555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46"/>
          <p:cNvSpPr txBox="1"/>
          <p:nvPr/>
        </p:nvSpPr>
        <p:spPr>
          <a:xfrm>
            <a:off x="672839" y="353675"/>
            <a:ext cx="470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Clinical Features</a:t>
            </a:r>
            <a:endParaRPr/>
          </a:p>
        </p:txBody>
      </p:sp>
      <p:sp>
        <p:nvSpPr>
          <p:cNvPr id="457" name="Google Shape;457;p46"/>
          <p:cNvSpPr txBox="1"/>
          <p:nvPr/>
        </p:nvSpPr>
        <p:spPr>
          <a:xfrm>
            <a:off x="160573" y="865931"/>
            <a:ext cx="424778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CMS Chronic Conditions Data Warehouse</a:t>
            </a:r>
            <a:endParaRPr/>
          </a:p>
        </p:txBody>
      </p:sp>
      <p:sp>
        <p:nvSpPr>
          <p:cNvPr id="458" name="Google Shape;458;p46"/>
          <p:cNvSpPr txBox="1"/>
          <p:nvPr/>
        </p:nvSpPr>
        <p:spPr>
          <a:xfrm>
            <a:off x="4735645" y="1325788"/>
            <a:ext cx="3643676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66 categories 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⇒ representing </a:t>
            </a:r>
            <a:r>
              <a:rPr lang="en-US" sz="20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chronic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other </a:t>
            </a:r>
            <a:r>
              <a:rPr lang="en-US" sz="20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potentially disabling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conditions</a:t>
            </a:r>
            <a:endParaRPr/>
          </a:p>
        </p:txBody>
      </p:sp>
      <p:sp>
        <p:nvSpPr>
          <p:cNvPr id="459" name="Google Shape;459;p46"/>
          <p:cNvSpPr txBox="1"/>
          <p:nvPr/>
        </p:nvSpPr>
        <p:spPr>
          <a:xfrm>
            <a:off x="4735646" y="2537145"/>
            <a:ext cx="4256408" cy="2246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Additional features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Drug/alcohol abuse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Injury from others/suicide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Yearly visit counts</a:t>
            </a:r>
            <a:endParaRPr/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Inpatient, Outpatient, ER, Ambulatory, Other*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7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 sz="1000"/>
          </a:p>
        </p:txBody>
      </p:sp>
      <p:sp>
        <p:nvSpPr>
          <p:cNvPr id="466" name="Google Shape;466;p47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467" name="Google Shape;467;p47"/>
          <p:cNvSpPr txBox="1"/>
          <p:nvPr/>
        </p:nvSpPr>
        <p:spPr>
          <a:xfrm>
            <a:off x="546152" y="317800"/>
            <a:ext cx="714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Social Determinants – Built Environment Features</a:t>
            </a:r>
            <a:endParaRPr/>
          </a:p>
        </p:txBody>
      </p:sp>
      <p:sp>
        <p:nvSpPr>
          <p:cNvPr id="468" name="Google Shape;468;p47"/>
          <p:cNvSpPr txBox="1"/>
          <p:nvPr/>
        </p:nvSpPr>
        <p:spPr>
          <a:xfrm>
            <a:off x="3881887" y="801873"/>
            <a:ext cx="502920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Using ArcGIS, identified geographic center of each census tract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Examined SDH features that fell within 400m, 800m, and 1600m from that point</a:t>
            </a:r>
            <a:endParaRPr/>
          </a:p>
        </p:txBody>
      </p:sp>
      <p:sp>
        <p:nvSpPr>
          <p:cNvPr id="469" name="Google Shape;469;p47"/>
          <p:cNvSpPr txBox="1"/>
          <p:nvPr/>
        </p:nvSpPr>
        <p:spPr>
          <a:xfrm>
            <a:off x="4714511" y="2445898"/>
            <a:ext cx="2576346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Features Include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Public transportation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Park area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Hospitals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Cultural Centers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Museums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Schools</a:t>
            </a:r>
            <a:endParaRPr/>
          </a:p>
        </p:txBody>
      </p:sp>
      <p:sp>
        <p:nvSpPr>
          <p:cNvPr id="470" name="Google Shape;470;p47"/>
          <p:cNvSpPr txBox="1"/>
          <p:nvPr/>
        </p:nvSpPr>
        <p:spPr>
          <a:xfrm>
            <a:off x="2111015" y="4742599"/>
            <a:ext cx="627928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Maroko AR, Maantay JA, Sohler NL, Grady KL, Arno PS. The complexities of measuring access to parks and physical activity sites in New York City: a quantitative and qualitative approach. International journal of health geographics. 2009;8:34.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1" name="Google Shape;471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9041" y="812852"/>
            <a:ext cx="3246739" cy="3885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8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 sz="1000"/>
          </a:p>
        </p:txBody>
      </p:sp>
      <p:sp>
        <p:nvSpPr>
          <p:cNvPr id="477" name="Google Shape;477;p48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pic>
        <p:nvPicPr>
          <p:cNvPr id="478" name="Google Shape;478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1485" y="849897"/>
            <a:ext cx="8584131" cy="3662563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48"/>
          <p:cNvSpPr txBox="1"/>
          <p:nvPr/>
        </p:nvSpPr>
        <p:spPr>
          <a:xfrm>
            <a:off x="601675" y="3038950"/>
            <a:ext cx="1109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b="1"/>
              <a:t>Staten Island</a:t>
            </a:r>
            <a:endParaRPr sz="700" b="1"/>
          </a:p>
        </p:txBody>
      </p:sp>
      <p:sp>
        <p:nvSpPr>
          <p:cNvPr id="480" name="Google Shape;480;p48"/>
          <p:cNvSpPr txBox="1"/>
          <p:nvPr/>
        </p:nvSpPr>
        <p:spPr>
          <a:xfrm>
            <a:off x="1831475" y="1488550"/>
            <a:ext cx="1109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b="1"/>
              <a:t>Bronx</a:t>
            </a:r>
            <a:endParaRPr sz="700" b="1"/>
          </a:p>
        </p:txBody>
      </p:sp>
      <p:sp>
        <p:nvSpPr>
          <p:cNvPr id="481" name="Google Shape;481;p48"/>
          <p:cNvSpPr txBox="1"/>
          <p:nvPr/>
        </p:nvSpPr>
        <p:spPr>
          <a:xfrm>
            <a:off x="1787800" y="2134738"/>
            <a:ext cx="1109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b="1"/>
              <a:t>Queens</a:t>
            </a:r>
            <a:endParaRPr sz="700" b="1"/>
          </a:p>
        </p:txBody>
      </p:sp>
      <p:sp>
        <p:nvSpPr>
          <p:cNvPr id="482" name="Google Shape;482;p48"/>
          <p:cNvSpPr txBox="1"/>
          <p:nvPr/>
        </p:nvSpPr>
        <p:spPr>
          <a:xfrm>
            <a:off x="1364475" y="2646025"/>
            <a:ext cx="1109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b="1"/>
              <a:t>Brooklyn</a:t>
            </a:r>
            <a:endParaRPr sz="700" b="1"/>
          </a:p>
        </p:txBody>
      </p:sp>
      <p:sp>
        <p:nvSpPr>
          <p:cNvPr id="483" name="Google Shape;483;p48"/>
          <p:cNvSpPr txBox="1"/>
          <p:nvPr/>
        </p:nvSpPr>
        <p:spPr>
          <a:xfrm>
            <a:off x="1193825" y="1811650"/>
            <a:ext cx="1109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b="1"/>
              <a:t>Manhattan</a:t>
            </a:r>
            <a:endParaRPr sz="700" b="1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9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43</a:t>
            </a:fld>
            <a:endParaRPr sz="1000"/>
          </a:p>
        </p:txBody>
      </p:sp>
      <p:sp>
        <p:nvSpPr>
          <p:cNvPr id="489" name="Google Shape;489;p49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490" name="Google Shape;490;p49"/>
          <p:cNvSpPr txBox="1"/>
          <p:nvPr/>
        </p:nvSpPr>
        <p:spPr>
          <a:xfrm>
            <a:off x="546154" y="340825"/>
            <a:ext cx="6020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Preliminary Results (unpublished)</a:t>
            </a:r>
            <a:endParaRPr/>
          </a:p>
        </p:txBody>
      </p:sp>
      <p:graphicFrame>
        <p:nvGraphicFramePr>
          <p:cNvPr id="491" name="Google Shape;491;p49"/>
          <p:cNvGraphicFramePr/>
          <p:nvPr/>
        </p:nvGraphicFramePr>
        <p:xfrm>
          <a:off x="546139" y="1877895"/>
          <a:ext cx="2361550" cy="741700"/>
        </p:xfrm>
        <a:graphic>
          <a:graphicData uri="http://schemas.openxmlformats.org/drawingml/2006/table">
            <a:tbl>
              <a:tblPr firstRow="1" bandRow="1">
                <a:noFill/>
                <a:tableStyleId>{DE94961F-214B-406F-A93C-3C7D6832C052}</a:tableStyleId>
              </a:tblPr>
              <a:tblGrid>
                <a:gridCol w="118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0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66,395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194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843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92" name="Google Shape;492;p49"/>
          <p:cNvSpPr txBox="1"/>
          <p:nvPr/>
        </p:nvSpPr>
        <p:spPr>
          <a:xfrm>
            <a:off x="936702" y="1508563"/>
            <a:ext cx="49244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TN</a:t>
            </a:r>
            <a:endParaRPr/>
          </a:p>
        </p:txBody>
      </p:sp>
      <p:sp>
        <p:nvSpPr>
          <p:cNvPr id="493" name="Google Shape;493;p49"/>
          <p:cNvSpPr txBox="1"/>
          <p:nvPr/>
        </p:nvSpPr>
        <p:spPr>
          <a:xfrm>
            <a:off x="2071997" y="1508563"/>
            <a:ext cx="49244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FN</a:t>
            </a:r>
            <a:endParaRPr/>
          </a:p>
        </p:txBody>
      </p:sp>
      <p:sp>
        <p:nvSpPr>
          <p:cNvPr id="494" name="Google Shape;494;p49"/>
          <p:cNvSpPr txBox="1"/>
          <p:nvPr/>
        </p:nvSpPr>
        <p:spPr>
          <a:xfrm>
            <a:off x="923623" y="2598513"/>
            <a:ext cx="47961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FP</a:t>
            </a:r>
            <a:endParaRPr/>
          </a:p>
        </p:txBody>
      </p:sp>
      <p:sp>
        <p:nvSpPr>
          <p:cNvPr id="495" name="Google Shape;495;p49"/>
          <p:cNvSpPr txBox="1"/>
          <p:nvPr/>
        </p:nvSpPr>
        <p:spPr>
          <a:xfrm>
            <a:off x="2084822" y="2609044"/>
            <a:ext cx="47961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TP</a:t>
            </a:r>
            <a:endParaRPr/>
          </a:p>
        </p:txBody>
      </p:sp>
      <p:sp>
        <p:nvSpPr>
          <p:cNvPr id="496" name="Google Shape;496;p49"/>
          <p:cNvSpPr txBox="1"/>
          <p:nvPr/>
        </p:nvSpPr>
        <p:spPr>
          <a:xfrm>
            <a:off x="546152" y="1070775"/>
            <a:ext cx="2810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Clinical Data Only</a:t>
            </a:r>
            <a:endParaRPr/>
          </a:p>
        </p:txBody>
      </p:sp>
      <p:sp>
        <p:nvSpPr>
          <p:cNvPr id="497" name="Google Shape;497;p49"/>
          <p:cNvSpPr txBox="1"/>
          <p:nvPr/>
        </p:nvSpPr>
        <p:spPr>
          <a:xfrm>
            <a:off x="546139" y="3103755"/>
            <a:ext cx="2609385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AUC: 0.986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Sensitivity: 0.81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Specificity: 1.00</a:t>
            </a:r>
            <a:endParaRPr/>
          </a:p>
        </p:txBody>
      </p:sp>
      <p:graphicFrame>
        <p:nvGraphicFramePr>
          <p:cNvPr id="498" name="Google Shape;498;p49"/>
          <p:cNvGraphicFramePr/>
          <p:nvPr/>
        </p:nvGraphicFramePr>
        <p:xfrm>
          <a:off x="3357531" y="1877895"/>
          <a:ext cx="2361550" cy="741700"/>
        </p:xfrm>
        <a:graphic>
          <a:graphicData uri="http://schemas.openxmlformats.org/drawingml/2006/table">
            <a:tbl>
              <a:tblPr firstRow="1" bandRow="1">
                <a:noFill/>
                <a:tableStyleId>{45FF851C-916C-43A4-BBB0-AA97B563E921}</a:tableStyleId>
              </a:tblPr>
              <a:tblGrid>
                <a:gridCol w="118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0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66,396</a:t>
                      </a:r>
                      <a:endParaRPr sz="1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</a:t>
                      </a:r>
                      <a:endParaRPr sz="1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199</a:t>
                      </a:r>
                      <a:endParaRPr sz="1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838</a:t>
                      </a:r>
                      <a:endParaRPr sz="1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99" name="Google Shape;499;p49"/>
          <p:cNvSpPr txBox="1"/>
          <p:nvPr/>
        </p:nvSpPr>
        <p:spPr>
          <a:xfrm>
            <a:off x="3748094" y="1508563"/>
            <a:ext cx="49244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TN</a:t>
            </a:r>
            <a:endParaRPr/>
          </a:p>
        </p:txBody>
      </p:sp>
      <p:sp>
        <p:nvSpPr>
          <p:cNvPr id="500" name="Google Shape;500;p49"/>
          <p:cNvSpPr txBox="1"/>
          <p:nvPr/>
        </p:nvSpPr>
        <p:spPr>
          <a:xfrm>
            <a:off x="4883389" y="1508563"/>
            <a:ext cx="49244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FN</a:t>
            </a:r>
            <a:endParaRPr/>
          </a:p>
        </p:txBody>
      </p:sp>
      <p:sp>
        <p:nvSpPr>
          <p:cNvPr id="501" name="Google Shape;501;p49"/>
          <p:cNvSpPr txBox="1"/>
          <p:nvPr/>
        </p:nvSpPr>
        <p:spPr>
          <a:xfrm>
            <a:off x="3735015" y="2598513"/>
            <a:ext cx="47961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FP</a:t>
            </a:r>
            <a:endParaRPr/>
          </a:p>
        </p:txBody>
      </p:sp>
      <p:sp>
        <p:nvSpPr>
          <p:cNvPr id="502" name="Google Shape;502;p49"/>
          <p:cNvSpPr txBox="1"/>
          <p:nvPr/>
        </p:nvSpPr>
        <p:spPr>
          <a:xfrm>
            <a:off x="4896214" y="2609044"/>
            <a:ext cx="47961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TP</a:t>
            </a:r>
            <a:endParaRPr/>
          </a:p>
        </p:txBody>
      </p:sp>
      <p:sp>
        <p:nvSpPr>
          <p:cNvPr id="503" name="Google Shape;503;p49"/>
          <p:cNvSpPr txBox="1"/>
          <p:nvPr/>
        </p:nvSpPr>
        <p:spPr>
          <a:xfrm>
            <a:off x="3204450" y="927925"/>
            <a:ext cx="2868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Clinical Data + 400m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SDH</a:t>
            </a:r>
            <a:endParaRPr/>
          </a:p>
        </p:txBody>
      </p:sp>
      <p:sp>
        <p:nvSpPr>
          <p:cNvPr id="504" name="Google Shape;504;p49"/>
          <p:cNvSpPr txBox="1"/>
          <p:nvPr/>
        </p:nvSpPr>
        <p:spPr>
          <a:xfrm>
            <a:off x="3357531" y="3103755"/>
            <a:ext cx="2609385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AUC: 0.986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Sensitivity: 0.81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Specificity: 1.00</a:t>
            </a:r>
            <a:endParaRPr/>
          </a:p>
        </p:txBody>
      </p:sp>
      <p:graphicFrame>
        <p:nvGraphicFramePr>
          <p:cNvPr id="505" name="Google Shape;505;p49"/>
          <p:cNvGraphicFramePr/>
          <p:nvPr/>
        </p:nvGraphicFramePr>
        <p:xfrm>
          <a:off x="6225456" y="1877895"/>
          <a:ext cx="2361550" cy="741700"/>
        </p:xfrm>
        <a:graphic>
          <a:graphicData uri="http://schemas.openxmlformats.org/drawingml/2006/table">
            <a:tbl>
              <a:tblPr firstRow="1" bandRow="1">
                <a:noFill/>
                <a:tableStyleId>{83ABA268-B5B6-4D89-9703-8AAADC65E5C6}</a:tableStyleId>
              </a:tblPr>
              <a:tblGrid>
                <a:gridCol w="118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0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66,396</a:t>
                      </a:r>
                      <a:endParaRPr sz="1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0</a:t>
                      </a:r>
                      <a:endParaRPr sz="1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204</a:t>
                      </a:r>
                      <a:endParaRPr sz="1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833</a:t>
                      </a:r>
                      <a:endParaRPr sz="1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06" name="Google Shape;506;p49"/>
          <p:cNvSpPr txBox="1"/>
          <p:nvPr/>
        </p:nvSpPr>
        <p:spPr>
          <a:xfrm>
            <a:off x="6616019" y="1508563"/>
            <a:ext cx="49244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TN</a:t>
            </a:r>
            <a:endParaRPr/>
          </a:p>
        </p:txBody>
      </p:sp>
      <p:sp>
        <p:nvSpPr>
          <p:cNvPr id="507" name="Google Shape;507;p49"/>
          <p:cNvSpPr txBox="1"/>
          <p:nvPr/>
        </p:nvSpPr>
        <p:spPr>
          <a:xfrm>
            <a:off x="7751314" y="1508563"/>
            <a:ext cx="49244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FN</a:t>
            </a:r>
            <a:endParaRPr/>
          </a:p>
        </p:txBody>
      </p:sp>
      <p:sp>
        <p:nvSpPr>
          <p:cNvPr id="508" name="Google Shape;508;p49"/>
          <p:cNvSpPr txBox="1"/>
          <p:nvPr/>
        </p:nvSpPr>
        <p:spPr>
          <a:xfrm>
            <a:off x="6602940" y="2598513"/>
            <a:ext cx="47961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FP</a:t>
            </a:r>
            <a:endParaRPr/>
          </a:p>
        </p:txBody>
      </p:sp>
      <p:sp>
        <p:nvSpPr>
          <p:cNvPr id="509" name="Google Shape;509;p49"/>
          <p:cNvSpPr txBox="1"/>
          <p:nvPr/>
        </p:nvSpPr>
        <p:spPr>
          <a:xfrm>
            <a:off x="7764139" y="2609044"/>
            <a:ext cx="47961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TP</a:t>
            </a:r>
            <a:endParaRPr/>
          </a:p>
        </p:txBody>
      </p:sp>
      <p:sp>
        <p:nvSpPr>
          <p:cNvPr id="510" name="Google Shape;510;p49"/>
          <p:cNvSpPr txBox="1"/>
          <p:nvPr/>
        </p:nvSpPr>
        <p:spPr>
          <a:xfrm>
            <a:off x="6072375" y="927925"/>
            <a:ext cx="30183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Clinical Data + 1600m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SDH</a:t>
            </a:r>
            <a:endParaRPr/>
          </a:p>
        </p:txBody>
      </p:sp>
      <p:sp>
        <p:nvSpPr>
          <p:cNvPr id="511" name="Google Shape;511;p49"/>
          <p:cNvSpPr txBox="1"/>
          <p:nvPr/>
        </p:nvSpPr>
        <p:spPr>
          <a:xfrm>
            <a:off x="6225456" y="3103755"/>
            <a:ext cx="2609385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AUC: 0.985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Sensitivity: 0.80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Specificity: 1.00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50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 sz="1000"/>
          </a:p>
        </p:txBody>
      </p:sp>
      <p:sp>
        <p:nvSpPr>
          <p:cNvPr id="517" name="Google Shape;517;p50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518" name="Google Shape;518;p50"/>
          <p:cNvSpPr txBox="1"/>
          <p:nvPr/>
        </p:nvSpPr>
        <p:spPr>
          <a:xfrm>
            <a:off x="546152" y="408875"/>
            <a:ext cx="2014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endParaRPr/>
          </a:p>
        </p:txBody>
      </p:sp>
      <p:sp>
        <p:nvSpPr>
          <p:cNvPr id="519" name="Google Shape;519;p50"/>
          <p:cNvSpPr txBox="1"/>
          <p:nvPr/>
        </p:nvSpPr>
        <p:spPr>
          <a:xfrm>
            <a:off x="541642" y="862360"/>
            <a:ext cx="8312426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External data integration can be done with relative ease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Location-based linkage of non-personal data can be a reasonable proxy for neighborhood factors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Need to develop composite measures that encompasses social and built-environment factors, such as Neighborhood Socioeconomic Status</a:t>
            </a:r>
            <a:r>
              <a:rPr lang="en-US" sz="1800" baseline="30000"/>
              <a:t>1</a:t>
            </a:r>
            <a:r>
              <a:rPr lang="en-US" sz="1800"/>
              <a:t> </a:t>
            </a:r>
            <a:endParaRPr sz="1800"/>
          </a:p>
          <a:p>
            <a:pPr marL="914400" marR="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ie. education, wealth, occupation, and living conditions</a:t>
            </a:r>
            <a:endParaRPr sz="1800"/>
          </a:p>
        </p:txBody>
      </p:sp>
      <p:sp>
        <p:nvSpPr>
          <p:cNvPr id="520" name="Google Shape;520;p50"/>
          <p:cNvSpPr txBox="1"/>
          <p:nvPr/>
        </p:nvSpPr>
        <p:spPr>
          <a:xfrm>
            <a:off x="523664" y="3313606"/>
            <a:ext cx="378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C00000"/>
                </a:solidFill>
              </a:rPr>
              <a:t>‘Far </a:t>
            </a:r>
            <a:r>
              <a:rPr lang="en-US" sz="2000" b="1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Too </a:t>
            </a:r>
            <a:r>
              <a:rPr lang="en-US" sz="2000" b="1" dirty="0">
                <a:solidFill>
                  <a:srgbClr val="C00000"/>
                </a:solidFill>
              </a:rPr>
              <a:t>E</a:t>
            </a:r>
            <a:r>
              <a:rPr lang="en-US" sz="2000" b="1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arly</a:t>
            </a:r>
            <a:r>
              <a:rPr lang="en-US" sz="2000" b="1" dirty="0">
                <a:solidFill>
                  <a:srgbClr val="C00000"/>
                </a:solidFill>
              </a:rPr>
              <a:t>’</a:t>
            </a:r>
            <a:r>
              <a:rPr lang="en-US" sz="2000" b="1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 b="1" dirty="0">
                <a:solidFill>
                  <a:srgbClr val="C00000"/>
                </a:solidFill>
              </a:rPr>
              <a:t>C</a:t>
            </a:r>
            <a:r>
              <a:rPr lang="en-US" sz="2000" b="1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onclusions</a:t>
            </a:r>
            <a:endParaRPr dirty="0"/>
          </a:p>
        </p:txBody>
      </p:sp>
      <p:sp>
        <p:nvSpPr>
          <p:cNvPr id="521" name="Google Shape;521;p50"/>
          <p:cNvSpPr txBox="1"/>
          <p:nvPr/>
        </p:nvSpPr>
        <p:spPr>
          <a:xfrm>
            <a:off x="523664" y="3750426"/>
            <a:ext cx="80967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Built environment features do </a:t>
            </a:r>
            <a:r>
              <a:rPr lang="en-US" sz="1800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improve prediction models for psychiatric </a:t>
            </a:r>
            <a:r>
              <a:rPr lang="en-US" sz="1800" u="sng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hospitalization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1"/>
          <p:cNvSpPr txBox="1">
            <a:spLocks noGrp="1"/>
          </p:cNvSpPr>
          <p:nvPr>
            <p:ph type="body" idx="1"/>
          </p:nvPr>
        </p:nvSpPr>
        <p:spPr>
          <a:xfrm>
            <a:off x="1273908" y="1009268"/>
            <a:ext cx="6150707" cy="1112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you!</a:t>
            </a:r>
            <a:endParaRPr dirty="0"/>
          </a:p>
          <a:p>
            <a:pPr marL="0" lvl="1" indent="0" algn="ctr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Email me at: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jod2033@med.cornell.edu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lvl="1" indent="0" algn="ctr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@</a:t>
            </a:r>
            <a:r>
              <a:rPr lang="en-US" dirty="0" err="1"/>
              <a:t>diaferiaj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3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 sz="1000"/>
          </a:p>
        </p:txBody>
      </p:sp>
      <p:pic>
        <p:nvPicPr>
          <p:cNvPr id="108" name="Google Shape;10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450" y="818475"/>
            <a:ext cx="3378650" cy="37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/>
          <p:nvPr/>
        </p:nvSpPr>
        <p:spPr>
          <a:xfrm>
            <a:off x="910450" y="4663200"/>
            <a:ext cx="5527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County Health Rankings. University of Wisconsin Population Health Institute. http://www.countyhealthrankings.org/explore-health-rankings/what-and-why-we-rank</a:t>
            </a:r>
            <a:endParaRPr sz="1000"/>
          </a:p>
        </p:txBody>
      </p:sp>
      <p:sp>
        <p:nvSpPr>
          <p:cNvPr id="110" name="Google Shape;110;p13"/>
          <p:cNvSpPr txBox="1"/>
          <p:nvPr/>
        </p:nvSpPr>
        <p:spPr>
          <a:xfrm>
            <a:off x="4659464" y="1683505"/>
            <a:ext cx="3378651" cy="1776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According to this recent framework, </a:t>
            </a:r>
            <a:r>
              <a:rPr lang="en-US" sz="2000" b="1" dirty="0">
                <a:solidFill>
                  <a:srgbClr val="C00000"/>
                </a:solidFill>
              </a:rPr>
              <a:t>social and economic factors</a:t>
            </a:r>
            <a:r>
              <a:rPr lang="en-US" sz="2000" dirty="0"/>
              <a:t> may contribute up to </a:t>
            </a:r>
            <a:r>
              <a:rPr lang="en-US" sz="2000" dirty="0">
                <a:solidFill>
                  <a:srgbClr val="0070C0"/>
                </a:solidFill>
              </a:rPr>
              <a:t>40% of health outcomes</a:t>
            </a:r>
            <a:endParaRPr sz="2000" dirty="0">
              <a:solidFill>
                <a:srgbClr val="0070C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E4A267-1C4E-1B44-B381-A1A8B3739913}"/>
              </a:ext>
            </a:extLst>
          </p:cNvPr>
          <p:cNvSpPr txBox="1"/>
          <p:nvPr/>
        </p:nvSpPr>
        <p:spPr>
          <a:xfrm>
            <a:off x="578631" y="379293"/>
            <a:ext cx="3095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C00000"/>
                </a:solidFill>
              </a:rPr>
              <a:t>Why Social Determinants?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pic>
        <p:nvPicPr>
          <p:cNvPr id="117" name="Google Shape;11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4167" y="933918"/>
            <a:ext cx="4371724" cy="2018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pic>
        <p:nvPicPr>
          <p:cNvPr id="124" name="Google Shape;12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69108" y="1227852"/>
            <a:ext cx="1066506" cy="10665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5" name="Google Shape;125;p15"/>
          <p:cNvCxnSpPr/>
          <p:nvPr/>
        </p:nvCxnSpPr>
        <p:spPr>
          <a:xfrm>
            <a:off x="6628935" y="912905"/>
            <a:ext cx="0" cy="1676136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26" name="Google Shape;126;p15"/>
          <p:cNvCxnSpPr/>
          <p:nvPr/>
        </p:nvCxnSpPr>
        <p:spPr>
          <a:xfrm>
            <a:off x="6627969" y="2573000"/>
            <a:ext cx="272374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27" name="Google Shape;127;p15"/>
          <p:cNvCxnSpPr/>
          <p:nvPr/>
        </p:nvCxnSpPr>
        <p:spPr>
          <a:xfrm>
            <a:off x="6618241" y="923599"/>
            <a:ext cx="272374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28" name="Google Shape;128;p15"/>
          <p:cNvCxnSpPr/>
          <p:nvPr/>
        </p:nvCxnSpPr>
        <p:spPr>
          <a:xfrm rot="10800000" flipH="1">
            <a:off x="6319736" y="1719834"/>
            <a:ext cx="309202" cy="1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29" name="Google Shape;129;p15"/>
          <p:cNvSpPr txBox="1"/>
          <p:nvPr/>
        </p:nvSpPr>
        <p:spPr>
          <a:xfrm>
            <a:off x="1021405" y="3132005"/>
            <a:ext cx="7431932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 and wellness-related data is becoming more ubiquitous electronically</a:t>
            </a:r>
            <a:endParaRPr/>
          </a:p>
          <a:p>
            <a:pPr marL="285750"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longer limited to clinical settings 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on the physical, social (and digital!) environments is coming to the fore</a:t>
            </a:r>
            <a:endParaRPr/>
          </a:p>
          <a:p>
            <a:pPr marL="742950" marR="0" lvl="1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0" name="Google Shape;130;p15"/>
          <p:cNvCxnSpPr/>
          <p:nvPr/>
        </p:nvCxnSpPr>
        <p:spPr>
          <a:xfrm>
            <a:off x="1021405" y="2944247"/>
            <a:ext cx="7217923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</p:cxnSp>
      <p:pic>
        <p:nvPicPr>
          <p:cNvPr id="131" name="Google Shape;131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012" y="879505"/>
            <a:ext cx="4371724" cy="2018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 sz="1000"/>
          </a:p>
        </p:txBody>
      </p:sp>
      <p:sp>
        <p:nvSpPr>
          <p:cNvPr id="137" name="Google Shape;137;p16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138" name="Google Shape;138;p16"/>
          <p:cNvSpPr txBox="1"/>
          <p:nvPr/>
        </p:nvSpPr>
        <p:spPr>
          <a:xfrm>
            <a:off x="196475" y="842025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Collectively, this data is often referred to as ‘</a:t>
            </a:r>
            <a:r>
              <a:rPr lang="en-US" sz="18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social determinants of health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’ or </a:t>
            </a:r>
            <a:r>
              <a:rPr lang="en-US" sz="1800" b="1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SDOH</a:t>
            </a:r>
            <a:endParaRPr sz="180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6"/>
          <p:cNvSpPr txBox="1"/>
          <p:nvPr/>
        </p:nvSpPr>
        <p:spPr>
          <a:xfrm>
            <a:off x="1531979" y="1285456"/>
            <a:ext cx="5209696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</a:rPr>
              <a:t>Digital / O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nline behavior (ie. </a:t>
            </a:r>
            <a:r>
              <a:rPr lang="en-US" sz="1800">
                <a:solidFill>
                  <a:schemeClr val="dk1"/>
                </a:solidFill>
              </a:rPr>
              <a:t>s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ocial m</a:t>
            </a:r>
            <a:r>
              <a:rPr lang="en-US" sz="1800">
                <a:solidFill>
                  <a:schemeClr val="dk1"/>
                </a:solidFill>
              </a:rPr>
              <a:t>edia)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Weather, air quality, and environmental factors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</a:rPr>
              <a:t>Interpersonal interaction (ie. c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rime reports)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Fitness and activity trackers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>
            <a:spLocks noGrp="1"/>
          </p:cNvSpPr>
          <p:nvPr>
            <p:ph type="sldNum" idx="12"/>
          </p:nvPr>
        </p:nvSpPr>
        <p:spPr>
          <a:xfrm>
            <a:off x="6695891" y="4870067"/>
            <a:ext cx="1905000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 sz="1000"/>
          </a:p>
        </p:txBody>
      </p:sp>
      <p:sp>
        <p:nvSpPr>
          <p:cNvPr id="145" name="Google Shape;145;p17"/>
          <p:cNvSpPr txBox="1">
            <a:spLocks noGrp="1"/>
          </p:cNvSpPr>
          <p:nvPr>
            <p:ph type="ftr" idx="11"/>
          </p:nvPr>
        </p:nvSpPr>
        <p:spPr>
          <a:xfrm>
            <a:off x="546139" y="4870066"/>
            <a:ext cx="5029200" cy="103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AMIA 2018   |   amia.org</a:t>
            </a:r>
            <a:endParaRPr/>
          </a:p>
        </p:txBody>
      </p:sp>
      <p:sp>
        <p:nvSpPr>
          <p:cNvPr id="146" name="Google Shape;146;p17"/>
          <p:cNvSpPr txBox="1"/>
          <p:nvPr/>
        </p:nvSpPr>
        <p:spPr>
          <a:xfrm>
            <a:off x="196475" y="842025"/>
            <a:ext cx="9072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Collectively, this data is often referred to as ‘</a:t>
            </a:r>
            <a:r>
              <a:rPr lang="en-US" sz="1800" b="1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social determinants of health</a:t>
            </a:r>
            <a:r>
              <a:rPr lang="en-US" sz="1800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’ or </a:t>
            </a:r>
            <a:r>
              <a:rPr lang="en-US" sz="1800" b="1">
                <a:solidFill>
                  <a:srgbClr val="758185"/>
                </a:solidFill>
                <a:latin typeface="Arial"/>
                <a:ea typeface="Arial"/>
                <a:cs typeface="Arial"/>
                <a:sym typeface="Arial"/>
              </a:rPr>
              <a:t>SDOH</a:t>
            </a:r>
            <a:endParaRPr sz="1800">
              <a:solidFill>
                <a:srgbClr val="75818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7"/>
          <p:cNvSpPr txBox="1"/>
          <p:nvPr/>
        </p:nvSpPr>
        <p:spPr>
          <a:xfrm>
            <a:off x="1379574" y="1285450"/>
            <a:ext cx="66354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Digital / Online behavior (ie. social media)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Weather, air quality, and environmental factors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Interpersonal interaction (ie. crime reports)</a:t>
            </a:r>
            <a:endParaRPr>
              <a:solidFill>
                <a:srgbClr val="999999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•"/>
            </a:pPr>
            <a:r>
              <a:rPr lang="en-US" sz="1800">
                <a:solidFill>
                  <a:srgbClr val="999999"/>
                </a:solidFill>
              </a:rPr>
              <a:t>Fitness and activity trackers</a:t>
            </a:r>
            <a:endParaRPr sz="1800">
              <a:solidFill>
                <a:srgbClr val="999999"/>
              </a:solidFill>
            </a:endParaRPr>
          </a:p>
        </p:txBody>
      </p:sp>
      <p:sp>
        <p:nvSpPr>
          <p:cNvPr id="148" name="Google Shape;148;p17"/>
          <p:cNvSpPr txBox="1"/>
          <p:nvPr/>
        </p:nvSpPr>
        <p:spPr>
          <a:xfrm>
            <a:off x="196475" y="2575510"/>
            <a:ext cx="722505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Better yet, they should be referred to as ‘</a:t>
            </a:r>
            <a:r>
              <a:rPr lang="en-US" sz="1800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social influences of health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PA Master PowerPoint">
  <a:themeElements>
    <a:clrScheme name="Custom 14">
      <a:dk1>
        <a:srgbClr val="000000"/>
      </a:dk1>
      <a:lt1>
        <a:srgbClr val="FFFFFF"/>
      </a:lt1>
      <a:dk2>
        <a:srgbClr val="404040"/>
      </a:dk2>
      <a:lt2>
        <a:srgbClr val="E1E1E1"/>
      </a:lt2>
      <a:accent1>
        <a:srgbClr val="CB333B"/>
      </a:accent1>
      <a:accent2>
        <a:srgbClr val="A2AAAD"/>
      </a:accent2>
      <a:accent3>
        <a:srgbClr val="000000"/>
      </a:accent3>
      <a:accent4>
        <a:srgbClr val="F2A900"/>
      </a:accent4>
      <a:accent5>
        <a:srgbClr val="440099"/>
      </a:accent5>
      <a:accent6>
        <a:srgbClr val="872651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3000</Words>
  <Application>Microsoft Macintosh PowerPoint</Application>
  <PresentationFormat>On-screen Show (16:9)</PresentationFormat>
  <Paragraphs>418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Roboto</vt:lpstr>
      <vt:lpstr>Century Gothic</vt:lpstr>
      <vt:lpstr>Calibri</vt:lpstr>
      <vt:lpstr>JPA Master PowerPoint</vt:lpstr>
      <vt:lpstr>PowerPoint Presentation</vt:lpstr>
      <vt:lpstr>Acknowledgments</vt:lpstr>
      <vt:lpstr>Disclosure</vt:lpstr>
      <vt:lpstr>Learning 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Motivations</vt:lpstr>
      <vt:lpstr>Motivations</vt:lpstr>
      <vt:lpstr>Motivations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our next steps?</vt:lpstr>
      <vt:lpstr>What are our next steps?</vt:lpstr>
      <vt:lpstr>What are our next steps?</vt:lpstr>
      <vt:lpstr>What are our next steps?</vt:lpstr>
      <vt:lpstr>What are our next steps?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Joseph Deferio</cp:lastModifiedBy>
  <cp:revision>6</cp:revision>
  <dcterms:modified xsi:type="dcterms:W3CDTF">2018-11-07T18:07:01Z</dcterms:modified>
</cp:coreProperties>
</file>